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80" r:id="rId3"/>
    <p:sldId id="257" r:id="rId4"/>
    <p:sldId id="258" r:id="rId5"/>
    <p:sldId id="274" r:id="rId6"/>
    <p:sldId id="276" r:id="rId7"/>
    <p:sldId id="259" r:id="rId8"/>
    <p:sldId id="260" r:id="rId9"/>
    <p:sldId id="261" r:id="rId10"/>
    <p:sldId id="277" r:id="rId11"/>
    <p:sldId id="278" r:id="rId12"/>
    <p:sldId id="262" r:id="rId13"/>
    <p:sldId id="27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64" r:id="rId31"/>
    <p:sldId id="265" r:id="rId32"/>
    <p:sldId id="266" r:id="rId33"/>
    <p:sldId id="267" r:id="rId34"/>
    <p:sldId id="268" r:id="rId35"/>
    <p:sldId id="271" r:id="rId36"/>
    <p:sldId id="273" r:id="rId37"/>
    <p:sldId id="272"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75" autoAdjust="0"/>
  </p:normalViewPr>
  <p:slideViewPr>
    <p:cSldViewPr snapToGrid="0" snapToObjects="1">
      <p:cViewPr>
        <p:scale>
          <a:sx n="50" d="100"/>
          <a:sy n="50" d="100"/>
        </p:scale>
        <p:origin x="-1164" y="-510"/>
      </p:cViewPr>
      <p:guideLst>
        <p:guide orient="horz" pos="2160"/>
        <p:guide pos="3840"/>
      </p:guideLst>
    </p:cSldViewPr>
  </p:slideViewPr>
  <p:outlineViewPr>
    <p:cViewPr>
      <p:scale>
        <a:sx n="33" d="100"/>
        <a:sy n="33" d="100"/>
      </p:scale>
      <p:origin x="0" y="35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243C59-DB36-054F-BDB7-5EFC70FDF59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AA6C847D-E4C0-3849-989E-CD7A6612DC61}"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43C59-DB36-054F-BDB7-5EFC70FDF59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847D-E4C0-3849-989E-CD7A6612DC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3C59-DB36-054F-BDB7-5EFC70FDF59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847D-E4C0-3849-989E-CD7A6612DC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43C59-DB36-054F-BDB7-5EFC70FDF59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847D-E4C0-3849-989E-CD7A6612DC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243C59-DB36-054F-BDB7-5EFC70FDF59E}" type="datetimeFigureOut">
              <a:rPr lang="en-US" smtClean="0"/>
              <a:t>10/16/2018</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847D-E4C0-3849-989E-CD7A6612DC61}"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243C59-DB36-054F-BDB7-5EFC70FDF59E}"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C847D-E4C0-3849-989E-CD7A6612DC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243C59-DB36-054F-BDB7-5EFC70FDF59E}"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C847D-E4C0-3849-989E-CD7A6612DC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43C59-DB36-054F-BDB7-5EFC70FDF59E}"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C847D-E4C0-3849-989E-CD7A6612DC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A243C59-DB36-054F-BDB7-5EFC70FDF59E}"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C847D-E4C0-3849-989E-CD7A6612DC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243C59-DB36-054F-BDB7-5EFC70FDF59E}"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C847D-E4C0-3849-989E-CD7A6612DC61}"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A243C59-DB36-054F-BDB7-5EFC70FDF59E}" type="datetimeFigureOut">
              <a:rPr lang="en-US" smtClean="0"/>
              <a:t>10/16/2018</a:t>
            </a:fld>
            <a:endParaRPr lang="en-US"/>
          </a:p>
        </p:txBody>
      </p:sp>
      <p:sp>
        <p:nvSpPr>
          <p:cNvPr id="7" name="Slide Number Placeholder 6"/>
          <p:cNvSpPr>
            <a:spLocks noGrp="1"/>
          </p:cNvSpPr>
          <p:nvPr>
            <p:ph type="sldNum" sz="quarter" idx="12"/>
          </p:nvPr>
        </p:nvSpPr>
        <p:spPr/>
        <p:txBody>
          <a:bodyPr/>
          <a:lstStyle/>
          <a:p>
            <a:fld id="{AA6C847D-E4C0-3849-989E-CD7A6612DC61}"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7A243C59-DB36-054F-BDB7-5EFC70FDF59E}" type="datetimeFigureOut">
              <a:rPr lang="en-US" smtClean="0"/>
              <a:t>10/16/2018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AA6C847D-E4C0-3849-989E-CD7A6612DC61}"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lberta.ca/cannabis-framework.aspx#p6241s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globeandmail.com/cannabis/article-with-cannabis-coming-to-the-workplace-what-constitutes-impairment/" TargetMode="External"/><Relationship Id="rId7" Type="http://schemas.openxmlformats.org/officeDocument/2006/relationships/hyperlink" Target="https://www.albertahealthservices.ca/assets/healthinfo/AddictionsSubstanceAbuse/if-wrk-its-our-bus-policy-dev-employee-drug-testing.pdf" TargetMode="External"/><Relationship Id="rId2" Type="http://schemas.openxmlformats.org/officeDocument/2006/relationships/hyperlink" Target="https://www.hrpa.ca/Documents/Public/HRPA-Clearing-The-Haze.pdf" TargetMode="External"/><Relationship Id="rId1" Type="http://schemas.openxmlformats.org/officeDocument/2006/relationships/slideLayout" Target="../slideLayouts/slideLayout2.xml"/><Relationship Id="rId6" Type="http://schemas.openxmlformats.org/officeDocument/2006/relationships/hyperlink" Target="https://www.albertaquits.ca/files/AB/files/library/Marijuana_and_Tobacco___Policy_Implications_R3.pdf" TargetMode="External"/><Relationship Id="rId5" Type="http://schemas.openxmlformats.org/officeDocument/2006/relationships/hyperlink" Target="https://edmontonjournal.com/business/local-business/medical-pot-a-growing-issue-in-alberta-workplaces" TargetMode="External"/><Relationship Id="rId4" Type="http://schemas.openxmlformats.org/officeDocument/2006/relationships/hyperlink" Target="http://www.nationalmagazine.ca/Articles/June-2018/Legal-marijuana-and-the-challenges-of-workplace-dr.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dmontonjournal.com/cannabis/cannabis-culture/municipal-councils-implementing-tough-cannabis-consumption-bylaws" TargetMode="External"/><Relationship Id="rId7" Type="http://schemas.openxmlformats.org/officeDocument/2006/relationships/hyperlink" Target="https://www.fortsask.ca/Home/Components/News/News/4866/638?cury=2019&amp;cftype=News" TargetMode="External"/><Relationship Id="rId2" Type="http://schemas.openxmlformats.org/officeDocument/2006/relationships/hyperlink" Target="https://www.bonnyvillenouvelle.ca/article/the-future-of-cannabis-in-the-workplace-20180206" TargetMode="External"/><Relationship Id="rId1" Type="http://schemas.openxmlformats.org/officeDocument/2006/relationships/slideLayout" Target="../slideLayouts/slideLayout2.xml"/><Relationship Id="rId6" Type="http://schemas.openxmlformats.org/officeDocument/2006/relationships/hyperlink" Target="https://stalbert.ca/cosa/participation/cannabis-legalization/" TargetMode="External"/><Relationship Id="rId5" Type="http://schemas.openxmlformats.org/officeDocument/2006/relationships/hyperlink" Target="http://www.wetaskiwin.ca/821/Cannabis-Legalization" TargetMode="External"/><Relationship Id="rId4" Type="http://schemas.openxmlformats.org/officeDocument/2006/relationships/hyperlink" Target="https://www.strathcona.ca/community-families/well-being-and-mental-health/cannabis-strateg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2950" y="4594778"/>
            <a:ext cx="8667750" cy="1636819"/>
          </a:xfrm>
        </p:spPr>
        <p:txBody>
          <a:bodyPr/>
          <a:lstStyle/>
          <a:p>
            <a:r>
              <a:rPr lang="en-US" dirty="0" smtClean="0"/>
              <a:t>Teri Lynn Bougie . Dawson Horning</a:t>
            </a:r>
          </a:p>
          <a:p>
            <a:r>
              <a:rPr lang="en-US" dirty="0" smtClean="0"/>
              <a:t>AHLSTROM WRIGHT </a:t>
            </a:r>
          </a:p>
        </p:txBody>
      </p:sp>
      <p:sp>
        <p:nvSpPr>
          <p:cNvPr id="2" name="Title 1"/>
          <p:cNvSpPr>
            <a:spLocks noGrp="1"/>
          </p:cNvSpPr>
          <p:nvPr>
            <p:ph type="ctrTitle"/>
          </p:nvPr>
        </p:nvSpPr>
        <p:spPr>
          <a:xfrm>
            <a:off x="742950" y="3105150"/>
            <a:ext cx="8972550" cy="1162050"/>
          </a:xfrm>
        </p:spPr>
        <p:txBody>
          <a:bodyPr>
            <a:normAutofit/>
          </a:bodyPr>
          <a:lstStyle/>
          <a:p>
            <a:r>
              <a:rPr lang="en-US" sz="3200" b="1" dirty="0" smtClean="0"/>
              <a:t>Cannabis &amp; the Workplace – </a:t>
            </a:r>
            <a:br>
              <a:rPr lang="en-US" sz="3200" b="1" dirty="0" smtClean="0"/>
            </a:br>
            <a:r>
              <a:rPr lang="en-US" sz="3200" b="1" dirty="0" smtClean="0"/>
              <a:t>What you Need to Know</a:t>
            </a:r>
            <a:endParaRPr lang="en-US" sz="32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196713" y="5601335"/>
            <a:ext cx="1651635" cy="877912"/>
          </a:xfrm>
          <a:prstGeom prst="rect">
            <a:avLst/>
          </a:prstGeom>
          <a:noFill/>
          <a:ln>
            <a:noFill/>
          </a:ln>
        </p:spPr>
      </p:pic>
    </p:spTree>
    <p:extLst>
      <p:ext uri="{BB962C8B-B14F-4D97-AF65-F5344CB8AC3E}">
        <p14:creationId xmlns:p14="http://schemas.microsoft.com/office/powerpoint/2010/main" val="2073263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81063" y="144463"/>
            <a:ext cx="10167937" cy="6561137"/>
          </a:xfrm>
        </p:spPr>
      </p:pic>
    </p:spTree>
    <p:extLst>
      <p:ext uri="{BB962C8B-B14F-4D97-AF65-F5344CB8AC3E}">
        <p14:creationId xmlns:p14="http://schemas.microsoft.com/office/powerpoint/2010/main" val="1617511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09900" y="0"/>
            <a:ext cx="5219700" cy="6932613"/>
          </a:xfrm>
        </p:spPr>
      </p:pic>
    </p:spTree>
    <p:extLst>
      <p:ext uri="{BB962C8B-B14F-4D97-AF65-F5344CB8AC3E}">
        <p14:creationId xmlns:p14="http://schemas.microsoft.com/office/powerpoint/2010/main" val="3781719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Consumption </a:t>
            </a:r>
            <a:endParaRPr lang="en-US" b="1" dirty="0"/>
          </a:p>
        </p:txBody>
      </p:sp>
      <p:sp>
        <p:nvSpPr>
          <p:cNvPr id="3" name="Content Placeholder 2"/>
          <p:cNvSpPr>
            <a:spLocks noGrp="1"/>
          </p:cNvSpPr>
          <p:nvPr>
            <p:ph idx="1"/>
          </p:nvPr>
        </p:nvSpPr>
        <p:spPr>
          <a:xfrm>
            <a:off x="609600" y="1752601"/>
            <a:ext cx="10972800" cy="4667249"/>
          </a:xfrm>
        </p:spPr>
        <p:txBody>
          <a:bodyPr>
            <a:normAutofit fontScale="85000" lnSpcReduction="20000"/>
          </a:bodyPr>
          <a:lstStyle/>
          <a:p>
            <a:r>
              <a:rPr lang="en-US" cap="all" dirty="0" smtClean="0"/>
              <a:t>At home</a:t>
            </a:r>
          </a:p>
          <a:p>
            <a:pPr lvl="1"/>
            <a:r>
              <a:rPr lang="en-US" sz="2400" cap="all" dirty="0" smtClean="0"/>
              <a:t>Landlord Tenant Agreements </a:t>
            </a:r>
          </a:p>
          <a:p>
            <a:pPr lvl="1"/>
            <a:r>
              <a:rPr lang="en-US" sz="2400" cap="all" dirty="0" smtClean="0"/>
              <a:t>Condominiums </a:t>
            </a:r>
          </a:p>
          <a:p>
            <a:r>
              <a:rPr lang="en-US" cap="all" dirty="0" smtClean="0"/>
              <a:t>Not in: </a:t>
            </a:r>
          </a:p>
          <a:p>
            <a:pPr lvl="1"/>
            <a:r>
              <a:rPr lang="en-US" sz="2400" cap="all" dirty="0" smtClean="0"/>
              <a:t>Hospital</a:t>
            </a:r>
          </a:p>
          <a:p>
            <a:pPr lvl="1"/>
            <a:r>
              <a:rPr lang="en-US" sz="2400" cap="all" dirty="0" smtClean="0"/>
              <a:t>School </a:t>
            </a:r>
          </a:p>
          <a:p>
            <a:pPr lvl="1"/>
            <a:r>
              <a:rPr lang="en-US" sz="2400" cap="all" dirty="0" smtClean="0"/>
              <a:t>Child Care Facility </a:t>
            </a:r>
          </a:p>
          <a:p>
            <a:pPr lvl="1"/>
            <a:r>
              <a:rPr lang="en-US" sz="2400" cap="all" dirty="0" smtClean="0"/>
              <a:t>Wherever tobacco is already prohibited  </a:t>
            </a:r>
          </a:p>
          <a:p>
            <a:r>
              <a:rPr lang="en-US" cap="all" dirty="0" smtClean="0"/>
              <a:t>Not within 5 meters of:</a:t>
            </a:r>
          </a:p>
          <a:p>
            <a:pPr lvl="1"/>
            <a:r>
              <a:rPr lang="en-US" sz="2400" cap="all" dirty="0" smtClean="0"/>
              <a:t>Playground </a:t>
            </a:r>
          </a:p>
          <a:p>
            <a:pPr lvl="1"/>
            <a:r>
              <a:rPr lang="en-US" sz="2400" cap="all" dirty="0" smtClean="0"/>
              <a:t>Sports or playing field </a:t>
            </a:r>
          </a:p>
          <a:p>
            <a:pPr lvl="1"/>
            <a:r>
              <a:rPr lang="en-US" sz="2400" cap="all" dirty="0" err="1" smtClean="0"/>
              <a:t>Skatepark</a:t>
            </a:r>
            <a:r>
              <a:rPr lang="en-US" sz="2400" cap="all" dirty="0" smtClean="0"/>
              <a:t> </a:t>
            </a:r>
          </a:p>
          <a:p>
            <a:pPr lvl="1"/>
            <a:r>
              <a:rPr lang="en-US" sz="2400" cap="all" dirty="0" smtClean="0"/>
              <a:t>Zoo </a:t>
            </a:r>
          </a:p>
          <a:p>
            <a:pPr lvl="1"/>
            <a:r>
              <a:rPr lang="en-US" sz="2400" cap="all" dirty="0" smtClean="0"/>
              <a:t>Outdoor theater </a:t>
            </a:r>
          </a:p>
          <a:p>
            <a:pPr lvl="1"/>
            <a:r>
              <a:rPr lang="en-US" sz="2400" cap="all" dirty="0" smtClean="0"/>
              <a:t>Outdoor pool </a:t>
            </a:r>
            <a:endParaRPr lang="en-US" sz="2400" cap="all" dirty="0"/>
          </a:p>
          <a:p>
            <a:endParaRPr lang="en-US" dirty="0" smtClean="0"/>
          </a:p>
        </p:txBody>
      </p:sp>
    </p:spTree>
    <p:extLst>
      <p:ext uri="{BB962C8B-B14F-4D97-AF65-F5344CB8AC3E}">
        <p14:creationId xmlns:p14="http://schemas.microsoft.com/office/powerpoint/2010/main" val="2075036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a:t>
            </a:r>
            <a:r>
              <a:rPr lang="en-US" dirty="0" smtClean="0"/>
              <a:t> </a:t>
            </a:r>
            <a:endParaRPr lang="en-US" dirty="0"/>
          </a:p>
        </p:txBody>
      </p:sp>
      <p:sp>
        <p:nvSpPr>
          <p:cNvPr id="3" name="Content Placeholder 2"/>
          <p:cNvSpPr>
            <a:spLocks noGrp="1"/>
          </p:cNvSpPr>
          <p:nvPr>
            <p:ph idx="1"/>
          </p:nvPr>
        </p:nvSpPr>
        <p:spPr/>
        <p:txBody>
          <a:bodyPr/>
          <a:lstStyle/>
          <a:p>
            <a:r>
              <a:rPr lang="en-US" cap="all" dirty="0" smtClean="0"/>
              <a:t>Education </a:t>
            </a:r>
          </a:p>
          <a:p>
            <a:r>
              <a:rPr lang="en-US" cap="all" dirty="0" smtClean="0"/>
              <a:t>Existing impaired driving penalties </a:t>
            </a:r>
          </a:p>
          <a:p>
            <a:r>
              <a:rPr lang="en-US" cap="all" dirty="0" smtClean="0"/>
              <a:t>Blood content </a:t>
            </a:r>
          </a:p>
          <a:p>
            <a:pPr lvl="1"/>
            <a:r>
              <a:rPr lang="en-US" cap="all" dirty="0"/>
              <a:t>2 </a:t>
            </a:r>
            <a:r>
              <a:rPr lang="en-US" cap="all" dirty="0" err="1"/>
              <a:t>nanograms</a:t>
            </a:r>
            <a:r>
              <a:rPr lang="en-US" cap="all" dirty="0"/>
              <a:t> (ng) but less than 5 ng of </a:t>
            </a:r>
            <a:r>
              <a:rPr lang="en-US" cap="all" dirty="0" smtClean="0"/>
              <a:t>THC</a:t>
            </a:r>
          </a:p>
          <a:p>
            <a:pPr lvl="1"/>
            <a:r>
              <a:rPr lang="en-US" cap="all" dirty="0"/>
              <a:t>5 ng or more of </a:t>
            </a:r>
            <a:r>
              <a:rPr lang="en-US" cap="all" dirty="0" smtClean="0"/>
              <a:t>THC</a:t>
            </a:r>
            <a:endParaRPr lang="en-US" cap="all" dirty="0"/>
          </a:p>
          <a:p>
            <a:pPr lvl="1"/>
            <a:r>
              <a:rPr lang="en-US" cap="all" dirty="0"/>
              <a:t>Combined </a:t>
            </a:r>
            <a:r>
              <a:rPr lang="en-US" cap="all" dirty="0" smtClean="0"/>
              <a:t>THC over 2.5 ng </a:t>
            </a:r>
            <a:r>
              <a:rPr lang="en-US" cap="all" dirty="0"/>
              <a:t>and a</a:t>
            </a:r>
            <a:r>
              <a:rPr lang="en-US" cap="all" dirty="0" smtClean="0"/>
              <a:t>lcohol  over 50 mg (0.5%)</a:t>
            </a:r>
            <a:endParaRPr lang="en-US" cap="all" dirty="0"/>
          </a:p>
        </p:txBody>
      </p:sp>
    </p:spTree>
    <p:extLst>
      <p:ext uri="{BB962C8B-B14F-4D97-AF65-F5344CB8AC3E}">
        <p14:creationId xmlns:p14="http://schemas.microsoft.com/office/powerpoint/2010/main" val="1037586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82712"/>
          </a:xfrm>
        </p:spPr>
        <p:txBody>
          <a:bodyPr>
            <a:normAutofit/>
          </a:bodyPr>
          <a:lstStyle/>
          <a:p>
            <a:r>
              <a:rPr lang="en-CA" b="1" dirty="0"/>
              <a:t>ARE EMPLOYERS </a:t>
            </a:r>
            <a:r>
              <a:rPr lang="en-CA" b="1" dirty="0" smtClean="0"/>
              <a:t>IN </a:t>
            </a:r>
            <a:r>
              <a:rPr lang="en-CA" b="1" dirty="0"/>
              <a:t>CANADA </a:t>
            </a:r>
            <a:r>
              <a:rPr lang="en-CA" b="1" dirty="0" smtClean="0"/>
              <a:t>READY?</a:t>
            </a:r>
            <a:endParaRPr lang="en-CA" dirty="0"/>
          </a:p>
        </p:txBody>
      </p:sp>
      <p:sp>
        <p:nvSpPr>
          <p:cNvPr id="3" name="Content Placeholder 2"/>
          <p:cNvSpPr>
            <a:spLocks noGrp="1"/>
          </p:cNvSpPr>
          <p:nvPr>
            <p:ph idx="1"/>
          </p:nvPr>
        </p:nvSpPr>
        <p:spPr>
          <a:xfrm>
            <a:off x="609600" y="2514601"/>
            <a:ext cx="10972800" cy="3611563"/>
          </a:xfrm>
        </p:spPr>
        <p:txBody>
          <a:bodyPr>
            <a:normAutofit fontScale="92500" lnSpcReduction="10000"/>
          </a:bodyPr>
          <a:lstStyle/>
          <a:p>
            <a:r>
              <a:rPr lang="en-CA" dirty="0"/>
              <a:t>HOW IS IMPAIRMENT DETECTED</a:t>
            </a:r>
            <a:r>
              <a:rPr lang="en-CA" dirty="0" smtClean="0"/>
              <a:t>?</a:t>
            </a:r>
            <a:r>
              <a:rPr lang="en-CA" dirty="0"/>
              <a:t/>
            </a:r>
            <a:br>
              <a:rPr lang="en-CA" dirty="0"/>
            </a:br>
            <a:endParaRPr lang="en-CA" dirty="0"/>
          </a:p>
          <a:p>
            <a:r>
              <a:rPr lang="en-CA" dirty="0"/>
              <a:t>HOW LONG DOES THC STAY IN THE SYSTEM</a:t>
            </a:r>
            <a:r>
              <a:rPr lang="en-CA" dirty="0" smtClean="0"/>
              <a:t>?</a:t>
            </a:r>
            <a:r>
              <a:rPr lang="en-CA" dirty="0"/>
              <a:t/>
            </a:r>
            <a:br>
              <a:rPr lang="en-CA" dirty="0"/>
            </a:br>
            <a:endParaRPr lang="en-CA" dirty="0"/>
          </a:p>
          <a:p>
            <a:r>
              <a:rPr lang="en-CA" dirty="0"/>
              <a:t>WHAT DO WE DO IN WORKPLACES WHERE WE SUSPECT IMPAIRMENT</a:t>
            </a:r>
            <a:r>
              <a:rPr lang="en-CA" dirty="0" smtClean="0"/>
              <a:t>?</a:t>
            </a:r>
            <a:r>
              <a:rPr lang="en-CA" dirty="0"/>
              <a:t/>
            </a:r>
            <a:br>
              <a:rPr lang="en-CA" dirty="0"/>
            </a:br>
            <a:endParaRPr lang="en-CA" dirty="0"/>
          </a:p>
          <a:p>
            <a:r>
              <a:rPr lang="en-CA" dirty="0"/>
              <a:t>CAN WE BAN THE CONSUMPTION OF MARIJUANA ON THE SITE</a:t>
            </a:r>
            <a:r>
              <a:rPr lang="en-CA" dirty="0" smtClean="0"/>
              <a:t>?</a:t>
            </a:r>
            <a:r>
              <a:rPr lang="en-CA" dirty="0"/>
              <a:t/>
            </a:r>
            <a:br>
              <a:rPr lang="en-CA" dirty="0"/>
            </a:br>
            <a:endParaRPr lang="en-CA" dirty="0"/>
          </a:p>
          <a:p>
            <a:r>
              <a:rPr lang="en-CA" dirty="0"/>
              <a:t>CAN WE BAN THE CONSUMPTION OF MARIJUANA DURING OFF WORK HOURS?</a:t>
            </a:r>
          </a:p>
          <a:p>
            <a:endParaRPr lang="en-CA" dirty="0"/>
          </a:p>
        </p:txBody>
      </p:sp>
    </p:spTree>
    <p:extLst>
      <p:ext uri="{BB962C8B-B14F-4D97-AF65-F5344CB8AC3E}">
        <p14:creationId xmlns:p14="http://schemas.microsoft.com/office/powerpoint/2010/main" val="2372895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UNCERTAINTY</a:t>
            </a:r>
            <a:r>
              <a:rPr lang="en-CA" b="1" dirty="0" smtClean="0"/>
              <a:t>....</a:t>
            </a:r>
            <a:endParaRPr lang="en-CA" dirty="0"/>
          </a:p>
        </p:txBody>
      </p:sp>
      <p:sp>
        <p:nvSpPr>
          <p:cNvPr id="3" name="Content Placeholder 2"/>
          <p:cNvSpPr>
            <a:spLocks noGrp="1"/>
          </p:cNvSpPr>
          <p:nvPr>
            <p:ph idx="1"/>
          </p:nvPr>
        </p:nvSpPr>
        <p:spPr/>
        <p:txBody>
          <a:bodyPr>
            <a:normAutofit fontScale="85000" lnSpcReduction="20000"/>
          </a:bodyPr>
          <a:lstStyle/>
          <a:p>
            <a:r>
              <a:rPr lang="en-CA" cap="all" dirty="0"/>
              <a:t>THERE IS NO “BREATHALYZER” EQUIVALENT FOR MARIJUANA</a:t>
            </a:r>
            <a:r>
              <a:rPr lang="en-CA" cap="all" dirty="0" smtClean="0"/>
              <a:t>.</a:t>
            </a:r>
            <a:r>
              <a:rPr lang="en-CA" cap="all" dirty="0"/>
              <a:t/>
            </a:r>
            <a:br>
              <a:rPr lang="en-CA" cap="all" dirty="0"/>
            </a:br>
            <a:endParaRPr lang="en-CA" cap="all" dirty="0"/>
          </a:p>
          <a:p>
            <a:r>
              <a:rPr lang="en-CA" cap="all" dirty="0"/>
              <a:t>THERE IS NO CONSENSUS ON HOW LONG THC REMAINS IN THE SYSTEM OR HOW TO MEASURE THC LEVELS</a:t>
            </a:r>
            <a:r>
              <a:rPr lang="en-CA" cap="all" dirty="0" smtClean="0"/>
              <a:t>.</a:t>
            </a:r>
            <a:r>
              <a:rPr lang="en-CA" cap="all" dirty="0"/>
              <a:t/>
            </a:r>
            <a:br>
              <a:rPr lang="en-CA" cap="all" dirty="0"/>
            </a:br>
            <a:endParaRPr lang="en-CA" cap="all" dirty="0"/>
          </a:p>
          <a:p>
            <a:r>
              <a:rPr lang="en-CA" cap="all" dirty="0"/>
              <a:t>THERE IS NO CONSENSUS ON HOW MUCH THC INDICATES IMPAIRMENT</a:t>
            </a:r>
            <a:r>
              <a:rPr lang="en-CA" cap="all" dirty="0" smtClean="0"/>
              <a:t>.</a:t>
            </a:r>
            <a:r>
              <a:rPr lang="en-CA" cap="all" dirty="0"/>
              <a:t/>
            </a:r>
            <a:br>
              <a:rPr lang="en-CA" cap="all" dirty="0"/>
            </a:br>
            <a:endParaRPr lang="en-CA" cap="all" dirty="0"/>
          </a:p>
          <a:p>
            <a:r>
              <a:rPr lang="en-CA" cap="all" dirty="0"/>
              <a:t>ARE POLICIES UNDER MEDICAL MARIJUANA ENFORCEABLE NOW THAT MARIJUANA IS LEGAL</a:t>
            </a:r>
            <a:r>
              <a:rPr lang="en-CA" cap="all" dirty="0" smtClean="0"/>
              <a:t>?</a:t>
            </a:r>
            <a:r>
              <a:rPr lang="en-CA" cap="all" dirty="0"/>
              <a:t/>
            </a:r>
            <a:br>
              <a:rPr lang="en-CA" cap="all" dirty="0"/>
            </a:br>
            <a:endParaRPr lang="en-CA" cap="all" dirty="0"/>
          </a:p>
          <a:p>
            <a:r>
              <a:rPr lang="en-CA" cap="all" dirty="0"/>
              <a:t>HOW DO BUSINESSES CHANGE THEIR POLICIES WHEN THEY ARE BASED ON POSSESSION BEING ILLEGAL</a:t>
            </a:r>
            <a:r>
              <a:rPr lang="en-CA" cap="all" dirty="0" smtClean="0"/>
              <a:t>?</a:t>
            </a:r>
            <a:r>
              <a:rPr lang="en-CA" cap="all" dirty="0"/>
              <a:t/>
            </a:r>
            <a:br>
              <a:rPr lang="en-CA" cap="all" dirty="0"/>
            </a:br>
            <a:endParaRPr lang="en-CA" cap="all" dirty="0"/>
          </a:p>
          <a:p>
            <a:r>
              <a:rPr lang="en-CA" cap="all" dirty="0"/>
              <a:t>IF I OPERATE IN MORE THAN ONE LOCATION, ARE THE RULES THE SAME IN BOTH LOCATIONS</a:t>
            </a:r>
            <a:r>
              <a:rPr lang="en-CA" cap="all" dirty="0" smtClean="0"/>
              <a:t>?</a:t>
            </a:r>
            <a:endParaRPr lang="en-CA" cap="all" dirty="0"/>
          </a:p>
        </p:txBody>
      </p:sp>
    </p:spTree>
    <p:extLst>
      <p:ext uri="{BB962C8B-B14F-4D97-AF65-F5344CB8AC3E}">
        <p14:creationId xmlns:p14="http://schemas.microsoft.com/office/powerpoint/2010/main" val="85200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UNCERTAINTY continued....</a:t>
            </a:r>
            <a:endParaRPr lang="en-CA" dirty="0"/>
          </a:p>
        </p:txBody>
      </p:sp>
      <p:sp>
        <p:nvSpPr>
          <p:cNvPr id="3" name="Content Placeholder 2"/>
          <p:cNvSpPr>
            <a:spLocks noGrp="1"/>
          </p:cNvSpPr>
          <p:nvPr>
            <p:ph idx="1"/>
          </p:nvPr>
        </p:nvSpPr>
        <p:spPr/>
        <p:txBody>
          <a:bodyPr>
            <a:normAutofit/>
          </a:bodyPr>
          <a:lstStyle/>
          <a:p>
            <a:r>
              <a:rPr lang="en-CA" cap="all" dirty="0"/>
              <a:t>LEGALIZATION DOES NOT CHANGE THE EMPLOYER'S RIGHT TO INSIST THAT EMPLOYEES ARE FREE FROM IMPAIRMENT WHEN THEY SHOW UP TO WORK, OR THEIR ABILITY TO CONTROL DRUG USE WHEN IT EFFECTS THE WORKPLACE</a:t>
            </a:r>
            <a:r>
              <a:rPr lang="en-CA" cap="all" dirty="0" smtClean="0"/>
              <a:t>.</a:t>
            </a:r>
            <a:r>
              <a:rPr lang="en-CA" cap="all" dirty="0"/>
              <a:t/>
            </a:r>
            <a:br>
              <a:rPr lang="en-CA" cap="all" dirty="0"/>
            </a:br>
            <a:endParaRPr lang="en-CA" cap="all" dirty="0"/>
          </a:p>
          <a:p>
            <a:r>
              <a:rPr lang="en-CA" cap="all" dirty="0"/>
              <a:t>WHEN DOES IT EFFECT THE WORKPLACE?</a:t>
            </a:r>
          </a:p>
          <a:p>
            <a:endParaRPr lang="en-CA" dirty="0"/>
          </a:p>
        </p:txBody>
      </p:sp>
    </p:spTree>
    <p:extLst>
      <p:ext uri="{BB962C8B-B14F-4D97-AF65-F5344CB8AC3E}">
        <p14:creationId xmlns:p14="http://schemas.microsoft.com/office/powerpoint/2010/main" val="2622575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66850" y="150813"/>
            <a:ext cx="9467850" cy="657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087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38300" y="609600"/>
            <a:ext cx="9042400"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7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28650" y="1371600"/>
            <a:ext cx="108267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93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9100" y="1714500"/>
            <a:ext cx="10972800" cy="4373563"/>
          </a:xfrm>
        </p:spPr>
        <p:txBody>
          <a:bodyPr/>
          <a:lstStyle/>
          <a:p>
            <a:r>
              <a:rPr lang="en-US" cap="all" dirty="0" smtClean="0"/>
              <a:t>(1) Outline of Cannabis legislative framework </a:t>
            </a:r>
          </a:p>
          <a:p>
            <a:endParaRPr lang="en-US" cap="all" dirty="0" smtClean="0"/>
          </a:p>
          <a:p>
            <a:r>
              <a:rPr lang="en-US" cap="all" dirty="0" smtClean="0"/>
              <a:t>(2) </a:t>
            </a:r>
            <a:r>
              <a:rPr lang="en-US" cap="all" dirty="0" smtClean="0"/>
              <a:t>Employer’s </a:t>
            </a:r>
            <a:r>
              <a:rPr lang="en-US" cap="all" dirty="0" smtClean="0"/>
              <a:t>policies &amp; drug testing </a:t>
            </a:r>
          </a:p>
          <a:p>
            <a:endParaRPr lang="en-US" cap="all" dirty="0" smtClean="0"/>
          </a:p>
          <a:p>
            <a:r>
              <a:rPr lang="en-US" cap="all" dirty="0" smtClean="0"/>
              <a:t>(3) </a:t>
            </a:r>
            <a:r>
              <a:rPr lang="en-US" cap="all" dirty="0" smtClean="0"/>
              <a:t>Employer’s </a:t>
            </a:r>
            <a:r>
              <a:rPr lang="en-US" cap="all" dirty="0" smtClean="0"/>
              <a:t>duty to accommodate </a:t>
            </a:r>
            <a:endParaRPr lang="en-US" cap="all" dirty="0"/>
          </a:p>
        </p:txBody>
      </p:sp>
    </p:spTree>
    <p:extLst>
      <p:ext uri="{BB962C8B-B14F-4D97-AF65-F5344CB8AC3E}">
        <p14:creationId xmlns:p14="http://schemas.microsoft.com/office/powerpoint/2010/main" val="3987607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EXISTING LAW</a:t>
            </a:r>
            <a:r>
              <a:rPr lang="en-CA" dirty="0" smtClean="0"/>
              <a:t>:</a:t>
            </a:r>
            <a:endParaRPr lang="en-CA" dirty="0"/>
          </a:p>
        </p:txBody>
      </p:sp>
      <p:sp>
        <p:nvSpPr>
          <p:cNvPr id="3" name="Content Placeholder 2"/>
          <p:cNvSpPr>
            <a:spLocks noGrp="1"/>
          </p:cNvSpPr>
          <p:nvPr>
            <p:ph idx="1"/>
          </p:nvPr>
        </p:nvSpPr>
        <p:spPr/>
        <p:txBody>
          <a:bodyPr>
            <a:normAutofit/>
          </a:bodyPr>
          <a:lstStyle/>
          <a:p>
            <a:r>
              <a:rPr lang="en-CA" dirty="0"/>
              <a:t>EMPLOYERS CAN USE DRUG TESTING FOLLOWING AN INCIDENT OR NEAR MISS AT THE JOB SITE, OR WHERE THERE ARE SIGNS OF IMPAIRMENT ON THE JOB.</a:t>
            </a:r>
          </a:p>
          <a:p>
            <a:pPr marL="0" indent="0">
              <a:buNone/>
            </a:pPr>
            <a:endParaRPr lang="en-CA" dirty="0"/>
          </a:p>
          <a:p>
            <a:r>
              <a:rPr lang="en-CA" dirty="0"/>
              <a:t>SOME EMPLOYERS ARE PERMITTED TO IMPOSE DRUG TESTING AS A CONDITION OF HIRE, WHEN IT IS A SAFETY SENSITIVE POSITION.</a:t>
            </a:r>
          </a:p>
          <a:p>
            <a:endParaRPr lang="en-CA" dirty="0"/>
          </a:p>
        </p:txBody>
      </p:sp>
    </p:spTree>
    <p:extLst>
      <p:ext uri="{BB962C8B-B14F-4D97-AF65-F5344CB8AC3E}">
        <p14:creationId xmlns:p14="http://schemas.microsoft.com/office/powerpoint/2010/main" val="4189404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WILL THIS CHANGE</a:t>
            </a:r>
            <a:r>
              <a:rPr lang="en-CA" dirty="0" smtClean="0"/>
              <a:t>?</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PROBABLY </a:t>
            </a:r>
            <a:r>
              <a:rPr lang="en-CA" dirty="0"/>
              <a:t>NOT. MARIJUANA CAN BE TREATED SIMILARLY TO ALCOHOL ON THE JOB SITE. EMPLOYERS WILL CONTINUE TO HAVE AN OBLIGATION UNDER OHS RULES TO MAINTAIN A SAFE WORK SITE.</a:t>
            </a:r>
          </a:p>
          <a:p>
            <a:pPr marL="0" indent="0">
              <a:buNone/>
            </a:pPr>
            <a:endParaRPr lang="en-CA" dirty="0"/>
          </a:p>
          <a:p>
            <a:r>
              <a:rPr lang="en-CA" dirty="0"/>
              <a:t>THIS MEANS TESTING SOMEONE WHO OPERATES HEAVY EQUIPMENT WILL BE PERMITTED, AND TESTING SOMEONE WITH ADMINISTRATIVE TASKS IN AN OFFICE WILL NOT.</a:t>
            </a:r>
          </a:p>
          <a:p>
            <a:pPr marL="0" indent="0">
              <a:buNone/>
            </a:pPr>
            <a:endParaRPr lang="en-CA" dirty="0"/>
          </a:p>
          <a:p>
            <a:r>
              <a:rPr lang="en-CA" dirty="0"/>
              <a:t>EMPLOYERS WILL CONTINUE TO HAVE TO BALANCE WORPLACE SAFETY AND PRIVACY RIGHTS</a:t>
            </a:r>
            <a:r>
              <a:rPr lang="en-CA" dirty="0" smtClean="0"/>
              <a:t>.</a:t>
            </a:r>
            <a:r>
              <a:rPr lang="en-CA" dirty="0"/>
              <a:t/>
            </a:r>
            <a:br>
              <a:rPr lang="en-CA" dirty="0"/>
            </a:br>
            <a:endParaRPr lang="en-CA" dirty="0"/>
          </a:p>
          <a:p>
            <a:r>
              <a:rPr lang="en-CA" dirty="0"/>
              <a:t>FEDERAL LEGISLATION ALLOWING RANDOM DRUG TESTING IS UNLIKELY, AND WOULD NOT WITHSTAND CONSTITUTIONAL CHALLENGE.</a:t>
            </a:r>
          </a:p>
          <a:p>
            <a:endParaRPr lang="en-CA" dirty="0"/>
          </a:p>
          <a:p>
            <a:endParaRPr lang="en-CA" dirty="0"/>
          </a:p>
        </p:txBody>
      </p:sp>
    </p:spTree>
    <p:extLst>
      <p:ext uri="{BB962C8B-B14F-4D97-AF65-F5344CB8AC3E}">
        <p14:creationId xmlns:p14="http://schemas.microsoft.com/office/powerpoint/2010/main" val="3307159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439862"/>
          </a:xfrm>
        </p:spPr>
        <p:txBody>
          <a:bodyPr>
            <a:normAutofit/>
          </a:bodyPr>
          <a:lstStyle/>
          <a:p>
            <a:r>
              <a:rPr lang="en-CA" dirty="0"/>
              <a:t>WILL THE RULES AROUND ACCOMMODATING </a:t>
            </a:r>
            <a:r>
              <a:rPr lang="en-CA" dirty="0" smtClean="0"/>
              <a:t>ADDICTION CHANGE?</a:t>
            </a:r>
            <a:endParaRPr lang="en-CA" dirty="0"/>
          </a:p>
        </p:txBody>
      </p:sp>
      <p:sp>
        <p:nvSpPr>
          <p:cNvPr id="3" name="Content Placeholder 2"/>
          <p:cNvSpPr>
            <a:spLocks noGrp="1"/>
          </p:cNvSpPr>
          <p:nvPr>
            <p:ph idx="1"/>
          </p:nvPr>
        </p:nvSpPr>
        <p:spPr>
          <a:xfrm>
            <a:off x="609600" y="2514601"/>
            <a:ext cx="10972800" cy="3611563"/>
          </a:xfrm>
        </p:spPr>
        <p:txBody>
          <a:bodyPr>
            <a:normAutofit fontScale="92500" lnSpcReduction="20000"/>
          </a:bodyPr>
          <a:lstStyle/>
          <a:p>
            <a:r>
              <a:rPr lang="en-CA" dirty="0"/>
              <a:t>AGAIN, PROBABLY NOT. EMPLOYERS WILL CONTINUE TO HAVE AN OBLIGATION TO ACCOMMODATE AN EMPLOYEE WITH AN ADDICTION TO THE POINT OF UNDUE HARDSHIP. IT WON'T MATTER WHETHER THAT ADDICTION IS TO ALCOHOL, PRESCRIPTION DRUGS, OR LEGAL MARIJUANA.</a:t>
            </a:r>
          </a:p>
          <a:p>
            <a:pPr marL="0" indent="0">
              <a:buNone/>
            </a:pPr>
            <a:r>
              <a:rPr lang="en-CA" dirty="0"/>
              <a:t/>
            </a:r>
            <a:br>
              <a:rPr lang="en-CA" dirty="0"/>
            </a:br>
            <a:endParaRPr lang="en-CA" dirty="0"/>
          </a:p>
          <a:p>
            <a:r>
              <a:rPr lang="en-CA" dirty="0"/>
              <a:t>EMPLOYERS WILL NEED TO STRIKE A BALANCE BETWEEN WORKPLACE SAFETY ON ONE HAND AND ACCOMMODATION ON THE OTHER.</a:t>
            </a:r>
          </a:p>
          <a:p>
            <a:pPr marL="0" indent="0">
              <a:buNone/>
            </a:pPr>
            <a:r>
              <a:rPr lang="en-CA" dirty="0"/>
              <a:t/>
            </a:r>
            <a:br>
              <a:rPr lang="en-CA" dirty="0"/>
            </a:br>
            <a:endParaRPr lang="en-CA" dirty="0"/>
          </a:p>
          <a:p>
            <a:r>
              <a:rPr lang="en-CA" dirty="0"/>
              <a:t>THIS IS NOT A NEW PROBLEM.</a:t>
            </a:r>
          </a:p>
          <a:p>
            <a:endParaRPr lang="en-CA" dirty="0"/>
          </a:p>
        </p:txBody>
      </p:sp>
    </p:spTree>
    <p:extLst>
      <p:ext uri="{BB962C8B-B14F-4D97-AF65-F5344CB8AC3E}">
        <p14:creationId xmlns:p14="http://schemas.microsoft.com/office/powerpoint/2010/main" val="126915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706562"/>
          </a:xfrm>
        </p:spPr>
        <p:txBody>
          <a:bodyPr>
            <a:normAutofit/>
          </a:bodyPr>
          <a:lstStyle/>
          <a:p>
            <a:r>
              <a:rPr lang="en-CA" b="1" dirty="0"/>
              <a:t>Occupational Health and Safety Act, SA 2017, c </a:t>
            </a:r>
            <a:r>
              <a:rPr lang="en-CA" b="1" dirty="0" smtClean="0"/>
              <a:t>O-2.1</a:t>
            </a:r>
            <a:endParaRPr lang="en-CA" dirty="0"/>
          </a:p>
        </p:txBody>
      </p:sp>
      <p:sp>
        <p:nvSpPr>
          <p:cNvPr id="3" name="Content Placeholder 2"/>
          <p:cNvSpPr>
            <a:spLocks noGrp="1"/>
          </p:cNvSpPr>
          <p:nvPr>
            <p:ph idx="1"/>
          </p:nvPr>
        </p:nvSpPr>
        <p:spPr>
          <a:xfrm>
            <a:off x="609600" y="2209801"/>
            <a:ext cx="10972800" cy="3916363"/>
          </a:xfrm>
        </p:spPr>
        <p:txBody>
          <a:bodyPr>
            <a:normAutofit fontScale="77500" lnSpcReduction="20000"/>
          </a:bodyPr>
          <a:lstStyle/>
          <a:p>
            <a:pPr marL="0" indent="0">
              <a:buNone/>
            </a:pPr>
            <a:r>
              <a:rPr lang="en-CA" u="sng" cap="all" dirty="0"/>
              <a:t>Obligations of </a:t>
            </a:r>
            <a:r>
              <a:rPr lang="en-CA" u="sng" cap="all" dirty="0" smtClean="0"/>
              <a:t>employers</a:t>
            </a:r>
          </a:p>
          <a:p>
            <a:pPr marL="0" indent="0">
              <a:buNone/>
            </a:pPr>
            <a:r>
              <a:rPr lang="en-CA" cap="all" dirty="0"/>
              <a:t>3</a:t>
            </a:r>
            <a:r>
              <a:rPr lang="en-CA" b="1" cap="all" dirty="0"/>
              <a:t>(1) </a:t>
            </a:r>
            <a:r>
              <a:rPr lang="en-CA" cap="all" dirty="0"/>
              <a:t>Every employer shall ensure, as far as it is reasonably practicable for the employer to do so,</a:t>
            </a:r>
          </a:p>
          <a:p>
            <a:pPr marL="355600" indent="0">
              <a:buNone/>
            </a:pPr>
            <a:r>
              <a:rPr lang="en-CA" cap="all" dirty="0" smtClean="0"/>
              <a:t>(</a:t>
            </a:r>
            <a:r>
              <a:rPr lang="en-CA" cap="all" dirty="0"/>
              <a:t>a) </a:t>
            </a:r>
            <a:r>
              <a:rPr lang="en-CA" cap="all" dirty="0" smtClean="0"/>
              <a:t> </a:t>
            </a:r>
            <a:r>
              <a:rPr lang="en-CA" cap="all" dirty="0"/>
              <a:t>the health and safety and welfare </a:t>
            </a:r>
            <a:r>
              <a:rPr lang="en-CA" cap="all" dirty="0" smtClean="0"/>
              <a:t>of</a:t>
            </a:r>
          </a:p>
          <a:p>
            <a:pPr marL="736600" indent="0">
              <a:buNone/>
            </a:pPr>
            <a:r>
              <a:rPr lang="en-CA" cap="all" dirty="0" smtClean="0"/>
              <a:t>(</a:t>
            </a:r>
            <a:r>
              <a:rPr lang="en-CA" cap="all" dirty="0" err="1" smtClean="0"/>
              <a:t>i</a:t>
            </a:r>
            <a:r>
              <a:rPr lang="en-CA" cap="all" dirty="0" smtClean="0"/>
              <a:t>)   workers engaged in the work of that employer,</a:t>
            </a:r>
          </a:p>
          <a:p>
            <a:pPr marL="1076325" indent="-355600">
              <a:buNone/>
            </a:pPr>
            <a:r>
              <a:rPr lang="en-CA" cap="all" dirty="0" smtClean="0"/>
              <a:t>(</a:t>
            </a:r>
            <a:r>
              <a:rPr lang="en-CA" cap="all" dirty="0"/>
              <a:t>ii)  </a:t>
            </a:r>
            <a:r>
              <a:rPr lang="en-CA" cap="all" dirty="0" smtClean="0"/>
              <a:t>those </a:t>
            </a:r>
            <a:r>
              <a:rPr lang="en-CA" cap="all" dirty="0"/>
              <a:t>workers not engaged in the work of that employer but present at the work site at which that work is being carried out, and</a:t>
            </a:r>
          </a:p>
          <a:p>
            <a:pPr marL="1076325" indent="-355600">
              <a:buNone/>
            </a:pPr>
            <a:r>
              <a:rPr lang="en-CA" cap="all" dirty="0" smtClean="0"/>
              <a:t>(</a:t>
            </a:r>
            <a:r>
              <a:rPr lang="en-CA" cap="all" dirty="0"/>
              <a:t>iii) </a:t>
            </a:r>
            <a:r>
              <a:rPr lang="en-CA" cap="all" dirty="0" smtClean="0"/>
              <a:t>other </a:t>
            </a:r>
            <a:r>
              <a:rPr lang="en-CA" cap="all" dirty="0"/>
              <a:t>persons at or in the vicinity of the work site who may be affected by hazards originating from the work site,</a:t>
            </a:r>
          </a:p>
          <a:p>
            <a:pPr marL="720725" indent="-365125">
              <a:buNone/>
            </a:pPr>
            <a:r>
              <a:rPr lang="en-CA" cap="all" dirty="0" smtClean="0"/>
              <a:t>(</a:t>
            </a:r>
            <a:r>
              <a:rPr lang="en-CA" cap="all" dirty="0"/>
              <a:t>b)  </a:t>
            </a:r>
            <a:r>
              <a:rPr lang="en-CA" cap="all" dirty="0" smtClean="0"/>
              <a:t>that </a:t>
            </a:r>
            <a:r>
              <a:rPr lang="en-CA" cap="all" dirty="0"/>
              <a:t>the employer’s workers are aware of their rights and duties under this Act, the regulations and the OHS code and of any health and safety issues arising from the work being conducted at the work site,</a:t>
            </a:r>
          </a:p>
          <a:p>
            <a:pPr marL="720725" indent="-365125">
              <a:buNone/>
            </a:pPr>
            <a:r>
              <a:rPr lang="en-CA" cap="all" dirty="0" smtClean="0"/>
              <a:t>(</a:t>
            </a:r>
            <a:r>
              <a:rPr lang="en-CA" cap="all" dirty="0"/>
              <a:t>c)   </a:t>
            </a:r>
            <a:r>
              <a:rPr lang="en-CA" cap="all" dirty="0" smtClean="0"/>
              <a:t>that </a:t>
            </a:r>
            <a:r>
              <a:rPr lang="en-CA" cap="all" dirty="0"/>
              <a:t>none of the employer’s workers are subjected to or participate in harassment or violence at the work site,</a:t>
            </a:r>
          </a:p>
          <a:p>
            <a:pPr marL="0" indent="0">
              <a:buNone/>
            </a:pPr>
            <a:endParaRPr lang="en-CA" dirty="0"/>
          </a:p>
        </p:txBody>
      </p:sp>
    </p:spTree>
    <p:extLst>
      <p:ext uri="{BB962C8B-B14F-4D97-AF65-F5344CB8AC3E}">
        <p14:creationId xmlns:p14="http://schemas.microsoft.com/office/powerpoint/2010/main" val="3119588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Occupational Health and Safety Act, SA 2017, c </a:t>
            </a:r>
            <a:r>
              <a:rPr lang="en-CA" b="1" dirty="0" smtClean="0"/>
              <a:t>O-2.1 continued…</a:t>
            </a:r>
            <a:endParaRPr lang="en-CA" dirty="0"/>
          </a:p>
        </p:txBody>
      </p:sp>
      <p:sp>
        <p:nvSpPr>
          <p:cNvPr id="3" name="Content Placeholder 2"/>
          <p:cNvSpPr>
            <a:spLocks noGrp="1"/>
          </p:cNvSpPr>
          <p:nvPr>
            <p:ph idx="1"/>
          </p:nvPr>
        </p:nvSpPr>
        <p:spPr>
          <a:xfrm>
            <a:off x="609600" y="2286001"/>
            <a:ext cx="10972800" cy="3840163"/>
          </a:xfrm>
        </p:spPr>
        <p:txBody>
          <a:bodyPr>
            <a:normAutofit fontScale="70000" lnSpcReduction="20000"/>
          </a:bodyPr>
          <a:lstStyle/>
          <a:p>
            <a:pPr marL="0" indent="0">
              <a:buNone/>
            </a:pPr>
            <a:r>
              <a:rPr lang="en-CA" u="sng" cap="all" dirty="0"/>
              <a:t>Obligations of </a:t>
            </a:r>
            <a:r>
              <a:rPr lang="en-CA" u="sng" cap="all" dirty="0" smtClean="0"/>
              <a:t>employers continued… </a:t>
            </a:r>
            <a:endParaRPr lang="en-CA" u="sng" cap="all" dirty="0"/>
          </a:p>
          <a:p>
            <a:pPr marL="0" indent="0">
              <a:buNone/>
            </a:pPr>
            <a:endParaRPr lang="en-CA" cap="all" dirty="0" smtClean="0"/>
          </a:p>
          <a:p>
            <a:pPr marL="355600" indent="0">
              <a:buNone/>
            </a:pPr>
            <a:r>
              <a:rPr lang="en-CA" cap="all" dirty="0" smtClean="0"/>
              <a:t>(</a:t>
            </a:r>
            <a:r>
              <a:rPr lang="en-CA" cap="all" dirty="0"/>
              <a:t>d)  </a:t>
            </a:r>
            <a:r>
              <a:rPr lang="en-CA" cap="all" dirty="0" smtClean="0"/>
              <a:t>that </a:t>
            </a:r>
            <a:r>
              <a:rPr lang="en-CA" cap="all" dirty="0"/>
              <a:t>the employer’s workers are supervised by a person who</a:t>
            </a:r>
          </a:p>
          <a:p>
            <a:pPr marL="1165225" indent="-444500">
              <a:buNone/>
            </a:pPr>
            <a:r>
              <a:rPr lang="en-CA" cap="all" dirty="0" smtClean="0"/>
              <a:t>(</a:t>
            </a:r>
            <a:r>
              <a:rPr lang="en-CA" cap="all" dirty="0" err="1"/>
              <a:t>i</a:t>
            </a:r>
            <a:r>
              <a:rPr lang="en-CA" cap="all" dirty="0"/>
              <a:t>)    is competent, </a:t>
            </a:r>
            <a:r>
              <a:rPr lang="en-CA" cap="all" dirty="0" smtClean="0"/>
              <a:t>and</a:t>
            </a:r>
          </a:p>
          <a:p>
            <a:pPr marL="1165225" indent="-444500">
              <a:buNone/>
            </a:pPr>
            <a:r>
              <a:rPr lang="en-CA" cap="all" dirty="0" smtClean="0"/>
              <a:t>(</a:t>
            </a:r>
            <a:r>
              <a:rPr lang="en-CA" cap="all" dirty="0"/>
              <a:t>ii)    is familiar with this Act, the regulations and the OHS code that apply to the work performed at the work site,</a:t>
            </a:r>
          </a:p>
          <a:p>
            <a:pPr marL="720725" indent="-365125">
              <a:buNone/>
            </a:pPr>
            <a:r>
              <a:rPr lang="en-CA" cap="all" dirty="0" smtClean="0"/>
              <a:t>(</a:t>
            </a:r>
            <a:r>
              <a:rPr lang="en-CA" cap="all" dirty="0"/>
              <a:t>e)  </a:t>
            </a:r>
            <a:r>
              <a:rPr lang="en-CA" cap="all" dirty="0" smtClean="0"/>
              <a:t>that </a:t>
            </a:r>
            <a:r>
              <a:rPr lang="en-CA" cap="all" dirty="0"/>
              <a:t>the employer consults and cooperates with the joint work site health and safety committee or the health and safety representative, as applicable, to exchange information on health and safety matters and to resolve health and safety concerns,</a:t>
            </a:r>
          </a:p>
          <a:p>
            <a:pPr marL="720725" indent="-365125">
              <a:buNone/>
            </a:pPr>
            <a:r>
              <a:rPr lang="en-CA" cap="all" dirty="0" smtClean="0"/>
              <a:t>(</a:t>
            </a:r>
            <a:r>
              <a:rPr lang="en-CA" cap="all" dirty="0"/>
              <a:t>f)  </a:t>
            </a:r>
            <a:r>
              <a:rPr lang="en-CA" cap="all" dirty="0" smtClean="0"/>
              <a:t> that </a:t>
            </a:r>
            <a:r>
              <a:rPr lang="en-CA" cap="all" dirty="0"/>
              <a:t>health and safety concerns raised by workers, supervisors, self-employed persons and the joint work site health and safety committee or health and safety representative are resolved in a timely manner, and</a:t>
            </a:r>
          </a:p>
          <a:p>
            <a:pPr marL="720725" indent="-365125">
              <a:buNone/>
            </a:pPr>
            <a:r>
              <a:rPr lang="en-CA" cap="all" dirty="0" smtClean="0"/>
              <a:t>(</a:t>
            </a:r>
            <a:r>
              <a:rPr lang="en-CA" cap="all" dirty="0"/>
              <a:t>g)  </a:t>
            </a:r>
            <a:r>
              <a:rPr lang="en-CA" cap="all" dirty="0" smtClean="0"/>
              <a:t>that </a:t>
            </a:r>
            <a:r>
              <a:rPr lang="en-CA" cap="all" dirty="0"/>
              <a:t>on a work site where a prime contractor is required, the prime contractor is advised of the names of all of the supervisors of the workers.</a:t>
            </a:r>
          </a:p>
          <a:p>
            <a:endParaRPr lang="en-CA" dirty="0"/>
          </a:p>
        </p:txBody>
      </p:sp>
    </p:spTree>
    <p:extLst>
      <p:ext uri="{BB962C8B-B14F-4D97-AF65-F5344CB8AC3E}">
        <p14:creationId xmlns:p14="http://schemas.microsoft.com/office/powerpoint/2010/main" val="3151509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CHECK YOUR WORKPLACE POLICIES</a:t>
            </a:r>
            <a:endParaRPr lang="en-CA" dirty="0">
              <a:effectLst/>
            </a:endParaRPr>
          </a:p>
        </p:txBody>
      </p:sp>
      <p:sp>
        <p:nvSpPr>
          <p:cNvPr id="3" name="Content Placeholder 2"/>
          <p:cNvSpPr>
            <a:spLocks noGrp="1"/>
          </p:cNvSpPr>
          <p:nvPr>
            <p:ph idx="1"/>
          </p:nvPr>
        </p:nvSpPr>
        <p:spPr/>
        <p:txBody>
          <a:bodyPr>
            <a:normAutofit fontScale="92500" lnSpcReduction="10000"/>
          </a:bodyPr>
          <a:lstStyle/>
          <a:p>
            <a:r>
              <a:rPr lang="en-CA" dirty="0"/>
              <a:t>IF YOUR POLICY DOES NOT SPECIFICALLY REQUIRE AN EMPLOYEE TO DISCLOSE WHEN THEY HAVE AN ADDICTION, CHANGE YOUR POLICY TO REFLECT THAT REQUIREMENT</a:t>
            </a:r>
            <a:r>
              <a:rPr lang="en-CA" dirty="0" smtClean="0"/>
              <a:t>.</a:t>
            </a:r>
            <a:r>
              <a:rPr lang="en-CA" dirty="0"/>
              <a:t/>
            </a:r>
            <a:br>
              <a:rPr lang="en-CA" dirty="0"/>
            </a:br>
            <a:endParaRPr lang="en-CA" dirty="0"/>
          </a:p>
          <a:p>
            <a:r>
              <a:rPr lang="en-CA" dirty="0"/>
              <a:t>IF YOUR POLICY SIMPLY BANS THE USE OF “ILLEGAL DRUGS”, IT NEEDS TO BE AMENDED TO REFLECT THE REALITY OF LEGALIZATION</a:t>
            </a:r>
            <a:r>
              <a:rPr lang="en-CA" dirty="0" smtClean="0"/>
              <a:t>.</a:t>
            </a:r>
            <a:r>
              <a:rPr lang="en-CA" dirty="0"/>
              <a:t/>
            </a:r>
            <a:br>
              <a:rPr lang="en-CA" dirty="0"/>
            </a:br>
            <a:endParaRPr lang="en-CA" dirty="0"/>
          </a:p>
          <a:p>
            <a:r>
              <a:rPr lang="en-CA" dirty="0"/>
              <a:t>SET CLEAR EXPECTATIONS AROUND THE USE OF MARIJUANA. ARE YOU BANNING THE USE ENTIRELY? ARE YOU STATING THAT AN EMPLOYEE CAN NOT COME TO WORK SMELLING OF MARIJUANA? EVEN EMPLOYERS THAT DO NOT HAVE EMPLOYEES IN SAFETY SENSITIVE POSITIONS CAN IMPOSE REASONABLE CONDITIONS TO PROTECT THEIR IMAGE. NO EMPLOYEE HAS AN ABSOLUTE RIGHT TO COME TO WORK </a:t>
            </a:r>
            <a:r>
              <a:rPr lang="en-CA" dirty="0" smtClean="0"/>
              <a:t>IMPAIRED.</a:t>
            </a:r>
          </a:p>
          <a:p>
            <a:pPr marL="0" indent="0">
              <a:buNone/>
            </a:pPr>
            <a:endParaRPr lang="en-CA" dirty="0"/>
          </a:p>
        </p:txBody>
      </p:sp>
    </p:spTree>
    <p:extLst>
      <p:ext uri="{BB962C8B-B14F-4D97-AF65-F5344CB8AC3E}">
        <p14:creationId xmlns:p14="http://schemas.microsoft.com/office/powerpoint/2010/main" val="3550358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CHECK YOUR WORKPLACE </a:t>
            </a:r>
            <a:r>
              <a:rPr lang="en-CA" b="1" dirty="0" smtClean="0"/>
              <a:t>POLICIES Continued…</a:t>
            </a:r>
            <a:endParaRPr lang="en-CA" dirty="0"/>
          </a:p>
        </p:txBody>
      </p:sp>
      <p:sp>
        <p:nvSpPr>
          <p:cNvPr id="3" name="Content Placeholder 2"/>
          <p:cNvSpPr>
            <a:spLocks noGrp="1"/>
          </p:cNvSpPr>
          <p:nvPr>
            <p:ph idx="1"/>
          </p:nvPr>
        </p:nvSpPr>
        <p:spPr/>
        <p:txBody>
          <a:bodyPr>
            <a:normAutofit fontScale="92500" lnSpcReduction="20000"/>
          </a:bodyPr>
          <a:lstStyle/>
          <a:p>
            <a:r>
              <a:rPr lang="en-CA" dirty="0"/>
              <a:t>YOUR POLICY SHOULD INTEGRATE PROGRESSIVE DISCIPLINE MEASURES WITH AN EMPLOYEE BREAKING THE RULES AROUND MARIJUANA USE. IN OTHER WORDS, A POLICY THAT STATES USE OF MARIJUANA WILL RESULT IN IMMEDIATE DISMISSAL IS LIKELY UNENFORCEABLE.</a:t>
            </a:r>
          </a:p>
          <a:p>
            <a:pPr marL="0" indent="0">
              <a:buNone/>
            </a:pPr>
            <a:r>
              <a:rPr lang="en-CA" dirty="0"/>
              <a:t/>
            </a:r>
            <a:br>
              <a:rPr lang="en-CA" dirty="0"/>
            </a:br>
            <a:endParaRPr lang="en-CA" dirty="0"/>
          </a:p>
          <a:p>
            <a:r>
              <a:rPr lang="en-CA" dirty="0"/>
              <a:t>YOUR POLICY SHOULD SET DIFFERENT RULES FOR MEDICAL MARIJUANA THAN IT DOES FOR RECREATIONAL MARIJUANA. THE DUTY TO ACCOMMODATE IS PRESENT FOR MEDICAL MARIJUANA, BUT NOT NECESSARILY FOR RECREATIONAL USE.</a:t>
            </a:r>
          </a:p>
          <a:p>
            <a:pPr marL="0" indent="0">
              <a:buNone/>
            </a:pPr>
            <a:r>
              <a:rPr lang="en-CA" dirty="0"/>
              <a:t/>
            </a:r>
            <a:br>
              <a:rPr lang="en-CA" dirty="0"/>
            </a:br>
            <a:endParaRPr lang="en-CA" dirty="0"/>
          </a:p>
          <a:p>
            <a:r>
              <a:rPr lang="en-CA" dirty="0"/>
              <a:t>BE PREPARED TO PROVE THAT YOU TOOK STEPS TO MAKE YOUR EMPLOYEES AWARE OF WORKPLACE POLICIES </a:t>
            </a:r>
            <a:r>
              <a:rPr lang="en-CA" b="1" u="sng" dirty="0"/>
              <a:t>AND</a:t>
            </a:r>
            <a:r>
              <a:rPr lang="en-CA" dirty="0"/>
              <a:t> ANY CHANGE TO THE POLICIES.</a:t>
            </a:r>
          </a:p>
          <a:p>
            <a:endParaRPr lang="en-CA" dirty="0"/>
          </a:p>
        </p:txBody>
      </p:sp>
    </p:spTree>
    <p:extLst>
      <p:ext uri="{BB962C8B-B14F-4D97-AF65-F5344CB8AC3E}">
        <p14:creationId xmlns:p14="http://schemas.microsoft.com/office/powerpoint/2010/main" val="2934759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Impairment in </a:t>
            </a:r>
            <a:r>
              <a:rPr lang="en-CA" b="1" dirty="0" smtClean="0"/>
              <a:t>workplaces</a:t>
            </a:r>
            <a:endParaRPr lang="en-CA" dirty="0"/>
          </a:p>
        </p:txBody>
      </p:sp>
      <p:sp>
        <p:nvSpPr>
          <p:cNvPr id="3" name="Content Placeholder 2"/>
          <p:cNvSpPr>
            <a:spLocks noGrp="1"/>
          </p:cNvSpPr>
          <p:nvPr>
            <p:ph idx="1"/>
          </p:nvPr>
        </p:nvSpPr>
        <p:spPr/>
        <p:txBody>
          <a:bodyPr>
            <a:normAutofit fontScale="92500" lnSpcReduction="10000"/>
          </a:bodyPr>
          <a:lstStyle/>
          <a:p>
            <a:r>
              <a:rPr lang="en-CA" cap="all" dirty="0"/>
              <a:t>Workers who are impaired on the job – whether by alcohol or drugs – are a danger to their coworkers and themselves</a:t>
            </a:r>
            <a:r>
              <a:rPr lang="en-CA" cap="all" dirty="0" smtClean="0"/>
              <a:t>.</a:t>
            </a:r>
          </a:p>
          <a:p>
            <a:endParaRPr lang="en-CA" cap="all" dirty="0"/>
          </a:p>
          <a:p>
            <a:r>
              <a:rPr lang="en-CA" cap="all" dirty="0"/>
              <a:t>Alberta already has rules and programs in place to address impairment on the job and keep workers safe, but we will continue working to improve these rules and find new ways to deal with impairment in the workplace</a:t>
            </a:r>
            <a:r>
              <a:rPr lang="en-CA" cap="all" dirty="0" smtClean="0"/>
              <a:t>.</a:t>
            </a:r>
          </a:p>
          <a:p>
            <a:endParaRPr lang="en-CA" cap="all" dirty="0"/>
          </a:p>
          <a:p>
            <a:r>
              <a:rPr lang="en-CA" cap="all" dirty="0"/>
              <a:t>This may include developing additional regulations, education or training programs</a:t>
            </a:r>
          </a:p>
          <a:p>
            <a:pPr marL="0" indent="0">
              <a:buNone/>
            </a:pPr>
            <a:endParaRPr lang="en-CA" cap="all" dirty="0"/>
          </a:p>
          <a:p>
            <a:r>
              <a:rPr lang="en-CA" dirty="0">
                <a:hlinkClick r:id="rId2"/>
              </a:rPr>
              <a:t>https://www.alberta.ca/cannabis-framework.aspx#p6241s8</a:t>
            </a:r>
            <a:endParaRPr lang="en-CA" dirty="0">
              <a:effectLst/>
            </a:endParaRPr>
          </a:p>
        </p:txBody>
      </p:sp>
    </p:spTree>
    <p:extLst>
      <p:ext uri="{BB962C8B-B14F-4D97-AF65-F5344CB8AC3E}">
        <p14:creationId xmlns:p14="http://schemas.microsoft.com/office/powerpoint/2010/main" val="1684517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FURTHER INFORMATION</a:t>
            </a:r>
            <a:r>
              <a:rPr lang="en-CA" b="1" dirty="0" smtClean="0"/>
              <a:t>:</a:t>
            </a:r>
            <a:endParaRPr lang="en-CA" b="1" dirty="0"/>
          </a:p>
        </p:txBody>
      </p:sp>
      <p:sp>
        <p:nvSpPr>
          <p:cNvPr id="3" name="Content Placeholder 2"/>
          <p:cNvSpPr>
            <a:spLocks noGrp="1"/>
          </p:cNvSpPr>
          <p:nvPr>
            <p:ph idx="1"/>
          </p:nvPr>
        </p:nvSpPr>
        <p:spPr/>
        <p:txBody>
          <a:bodyPr>
            <a:normAutofit fontScale="77500" lnSpcReduction="20000"/>
          </a:bodyPr>
          <a:lstStyle/>
          <a:p>
            <a:r>
              <a:rPr lang="en-CA" dirty="0">
                <a:hlinkClick r:id="rId2"/>
              </a:rPr>
              <a:t>https://</a:t>
            </a:r>
            <a:r>
              <a:rPr lang="en-CA" dirty="0" smtClean="0">
                <a:hlinkClick r:id="rId2"/>
              </a:rPr>
              <a:t>www.hrpa.ca/Documents/Public/HRPA-Clearing-The-Haze.pdf</a:t>
            </a:r>
            <a:r>
              <a:rPr lang="en-CA" dirty="0"/>
              <a:t/>
            </a:r>
            <a:br>
              <a:rPr lang="en-CA" dirty="0"/>
            </a:br>
            <a:endParaRPr lang="en-CA" dirty="0"/>
          </a:p>
          <a:p>
            <a:r>
              <a:rPr lang="en-CA" dirty="0">
                <a:hlinkClick r:id="rId3"/>
              </a:rPr>
              <a:t>https://www.theglobeandmail.com/cannabis/article-with-cannabis-coming-to-the-workplace-what-constitutes-impairment/</a:t>
            </a:r>
            <a:endParaRPr lang="en-CA" dirty="0"/>
          </a:p>
          <a:p>
            <a:endParaRPr lang="en-CA" dirty="0"/>
          </a:p>
          <a:p>
            <a:r>
              <a:rPr lang="en-CA" dirty="0">
                <a:hlinkClick r:id="rId4"/>
              </a:rPr>
              <a:t>http://www.nationalmagazine.ca/Articles/June-2018/Legal-marijuana-and-the-challenges-of-workplace-dr.aspx</a:t>
            </a:r>
            <a:endParaRPr lang="en-CA" dirty="0"/>
          </a:p>
          <a:p>
            <a:endParaRPr lang="en-CA" dirty="0"/>
          </a:p>
          <a:p>
            <a:r>
              <a:rPr lang="en-CA" dirty="0">
                <a:hlinkClick r:id="rId5"/>
              </a:rPr>
              <a:t>https://edmontonjournal.com/business/local-business/medical-pot-a-growing-issue-in-alberta-workplaces</a:t>
            </a:r>
            <a:endParaRPr lang="en-CA" dirty="0"/>
          </a:p>
          <a:p>
            <a:endParaRPr lang="en-CA" dirty="0"/>
          </a:p>
          <a:p>
            <a:r>
              <a:rPr lang="en-CA" dirty="0">
                <a:hlinkClick r:id="rId6"/>
              </a:rPr>
              <a:t>https://www.albertaquits.ca/files/AB/files/library/Marijuana_and_Tobacco___Policy_Implications_R3.pdf</a:t>
            </a:r>
            <a:endParaRPr lang="en-CA" dirty="0"/>
          </a:p>
          <a:p>
            <a:pPr marL="0" indent="0">
              <a:buNone/>
            </a:pPr>
            <a:endParaRPr lang="en-CA" dirty="0"/>
          </a:p>
          <a:p>
            <a:r>
              <a:rPr lang="en-CA" dirty="0">
                <a:hlinkClick r:id="rId7"/>
              </a:rPr>
              <a:t>https://www.albertahealthservices.ca/assets/healthinfo/AddictionsSubstanceAbuse/if-wrk-its-our-bus-policy-dev-employee-drug-testing.pdf</a:t>
            </a:r>
            <a:endParaRPr lang="en-CA" dirty="0"/>
          </a:p>
          <a:p>
            <a:endParaRPr lang="en-CA" dirty="0"/>
          </a:p>
        </p:txBody>
      </p:sp>
    </p:spTree>
    <p:extLst>
      <p:ext uri="{BB962C8B-B14F-4D97-AF65-F5344CB8AC3E}">
        <p14:creationId xmlns:p14="http://schemas.microsoft.com/office/powerpoint/2010/main" val="2107402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FURTHER </a:t>
            </a:r>
            <a:r>
              <a:rPr lang="en-CA" b="1" dirty="0" smtClean="0"/>
              <a:t>INFORMATION continued:</a:t>
            </a:r>
            <a:endParaRPr lang="en-CA" b="1" dirty="0"/>
          </a:p>
        </p:txBody>
      </p:sp>
      <p:sp>
        <p:nvSpPr>
          <p:cNvPr id="3" name="Content Placeholder 2"/>
          <p:cNvSpPr>
            <a:spLocks noGrp="1"/>
          </p:cNvSpPr>
          <p:nvPr>
            <p:ph idx="1"/>
          </p:nvPr>
        </p:nvSpPr>
        <p:spPr/>
        <p:txBody>
          <a:bodyPr>
            <a:normAutofit fontScale="85000" lnSpcReduction="20000"/>
          </a:bodyPr>
          <a:lstStyle/>
          <a:p>
            <a:r>
              <a:rPr lang="en-CA" dirty="0">
                <a:hlinkClick r:id="rId2"/>
              </a:rPr>
              <a:t>https://www.bonnyvillenouvelle.ca/article/the-future-of-cannabis-in-the-workplace-20180206</a:t>
            </a:r>
            <a:endParaRPr lang="en-CA" dirty="0"/>
          </a:p>
          <a:p>
            <a:endParaRPr lang="en-CA" dirty="0"/>
          </a:p>
          <a:p>
            <a:r>
              <a:rPr lang="en-CA" dirty="0">
                <a:hlinkClick r:id="rId3"/>
              </a:rPr>
              <a:t>https://edmontonjournal.com/cannabis/cannabis-culture/municipal-councils-implementing-tough-cannabis-consumption-bylaws</a:t>
            </a:r>
            <a:endParaRPr lang="en-CA" dirty="0"/>
          </a:p>
          <a:p>
            <a:endParaRPr lang="en-CA" dirty="0"/>
          </a:p>
          <a:p>
            <a:r>
              <a:rPr lang="en-CA" dirty="0">
                <a:hlinkClick r:id="rId4"/>
              </a:rPr>
              <a:t>https://www.strathcona.ca/community-families/well-being-and-mental-health/cannabis-strategy/</a:t>
            </a:r>
            <a:r>
              <a:rPr lang="en-CA" dirty="0"/>
              <a:t/>
            </a:r>
            <a:br>
              <a:rPr lang="en-CA" dirty="0"/>
            </a:br>
            <a:endParaRPr lang="en-CA" dirty="0"/>
          </a:p>
          <a:p>
            <a:r>
              <a:rPr lang="en-CA" dirty="0">
                <a:hlinkClick r:id="rId5"/>
              </a:rPr>
              <a:t>http://www.wetaskiwin.ca/821/Cannabis-Legalization</a:t>
            </a:r>
            <a:r>
              <a:rPr lang="en-CA" dirty="0"/>
              <a:t/>
            </a:r>
            <a:br>
              <a:rPr lang="en-CA" dirty="0"/>
            </a:br>
            <a:endParaRPr lang="en-CA" dirty="0"/>
          </a:p>
          <a:p>
            <a:r>
              <a:rPr lang="en-CA" dirty="0">
                <a:hlinkClick r:id="rId6"/>
              </a:rPr>
              <a:t>https://stalbert.ca/cosa/participation/cannabis-legalization/</a:t>
            </a:r>
            <a:endParaRPr lang="en-CA" dirty="0"/>
          </a:p>
          <a:p>
            <a:endParaRPr lang="en-CA" dirty="0"/>
          </a:p>
          <a:p>
            <a:r>
              <a:rPr lang="en-CA" dirty="0">
                <a:hlinkClick r:id="rId7"/>
              </a:rPr>
              <a:t>https://</a:t>
            </a:r>
            <a:r>
              <a:rPr lang="en-CA" dirty="0" smtClean="0">
                <a:hlinkClick r:id="rId7"/>
              </a:rPr>
              <a:t>www.fortsask.ca/Home/Components/News/News/4866/638?cury=2019&amp;cftype=News</a:t>
            </a:r>
            <a:endParaRPr lang="en-CA" dirty="0"/>
          </a:p>
        </p:txBody>
      </p:sp>
    </p:spTree>
    <p:extLst>
      <p:ext uri="{BB962C8B-B14F-4D97-AF65-F5344CB8AC3E}">
        <p14:creationId xmlns:p14="http://schemas.microsoft.com/office/powerpoint/2010/main" val="1592466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Legislative Framework </a:t>
            </a:r>
            <a:endParaRPr lang="en-US" b="1" dirty="0"/>
          </a:p>
        </p:txBody>
      </p:sp>
      <p:sp>
        <p:nvSpPr>
          <p:cNvPr id="3" name="Content Placeholder 2"/>
          <p:cNvSpPr>
            <a:spLocks noGrp="1"/>
          </p:cNvSpPr>
          <p:nvPr>
            <p:ph idx="1"/>
          </p:nvPr>
        </p:nvSpPr>
        <p:spPr/>
        <p:txBody>
          <a:bodyPr/>
          <a:lstStyle/>
          <a:p>
            <a:r>
              <a:rPr lang="en-US" cap="all" dirty="0" smtClean="0"/>
              <a:t>Federal </a:t>
            </a:r>
          </a:p>
          <a:p>
            <a:pPr lvl="1"/>
            <a:r>
              <a:rPr lang="en-US" i="1" cap="all" dirty="0" smtClean="0"/>
              <a:t>Cannabis</a:t>
            </a:r>
            <a:r>
              <a:rPr lang="en-US" cap="all" dirty="0" smtClean="0"/>
              <a:t> </a:t>
            </a:r>
            <a:r>
              <a:rPr lang="en-US" i="1" cap="all" dirty="0" smtClean="0"/>
              <a:t>Act</a:t>
            </a:r>
            <a:r>
              <a:rPr lang="en-US" cap="all" dirty="0" smtClean="0"/>
              <a:t> </a:t>
            </a:r>
          </a:p>
          <a:p>
            <a:pPr lvl="1"/>
            <a:r>
              <a:rPr lang="en-US" i="1" cap="all" dirty="0" smtClean="0"/>
              <a:t>Criminal Code </a:t>
            </a:r>
          </a:p>
          <a:p>
            <a:r>
              <a:rPr lang="en-US" cap="all" dirty="0" smtClean="0"/>
              <a:t>Provincial</a:t>
            </a:r>
          </a:p>
          <a:p>
            <a:pPr lvl="1"/>
            <a:r>
              <a:rPr lang="en-US" i="1" cap="all" dirty="0" smtClean="0"/>
              <a:t>Gaming Liquor &amp; Cannabis Act  </a:t>
            </a:r>
            <a:r>
              <a:rPr lang="en-US" cap="all" dirty="0" smtClean="0"/>
              <a:t>and Regulations  </a:t>
            </a:r>
          </a:p>
          <a:p>
            <a:r>
              <a:rPr lang="en-US" cap="all" dirty="0" smtClean="0"/>
              <a:t>Municipal </a:t>
            </a:r>
          </a:p>
          <a:p>
            <a:pPr lvl="1"/>
            <a:r>
              <a:rPr lang="en-US" cap="all" dirty="0" smtClean="0"/>
              <a:t>Development Permits &amp; Zoning</a:t>
            </a:r>
          </a:p>
          <a:p>
            <a:pPr lvl="1"/>
            <a:r>
              <a:rPr lang="en-US" cap="all" dirty="0" smtClean="0"/>
              <a:t>Bylaws </a:t>
            </a:r>
            <a:endParaRPr lang="en-US" cap="all" dirty="0"/>
          </a:p>
        </p:txBody>
      </p:sp>
    </p:spTree>
    <p:extLst>
      <p:ext uri="{BB962C8B-B14F-4D97-AF65-F5344CB8AC3E}">
        <p14:creationId xmlns:p14="http://schemas.microsoft.com/office/powerpoint/2010/main" val="2091982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Duty to Accommodate </a:t>
            </a:r>
            <a:endParaRPr lang="en-US" b="1" dirty="0"/>
          </a:p>
        </p:txBody>
      </p:sp>
      <p:sp>
        <p:nvSpPr>
          <p:cNvPr id="3" name="Content Placeholder 2"/>
          <p:cNvSpPr>
            <a:spLocks noGrp="1"/>
          </p:cNvSpPr>
          <p:nvPr>
            <p:ph idx="1"/>
          </p:nvPr>
        </p:nvSpPr>
        <p:spPr/>
        <p:txBody>
          <a:bodyPr/>
          <a:lstStyle/>
          <a:p>
            <a:r>
              <a:rPr lang="en-US" cap="all" dirty="0" smtClean="0"/>
              <a:t>Use</a:t>
            </a:r>
          </a:p>
          <a:p>
            <a:r>
              <a:rPr lang="en-US" cap="all" dirty="0" smtClean="0"/>
              <a:t>Effects</a:t>
            </a:r>
          </a:p>
          <a:p>
            <a:r>
              <a:rPr lang="en-US" cap="all" dirty="0" smtClean="0"/>
              <a:t>Medical Marijuana</a:t>
            </a:r>
          </a:p>
          <a:p>
            <a:r>
              <a:rPr lang="en-US" cap="all" dirty="0" smtClean="0"/>
              <a:t>Canadian Human Rights Act </a:t>
            </a:r>
          </a:p>
          <a:p>
            <a:r>
              <a:rPr lang="en-US" cap="all" dirty="0" smtClean="0"/>
              <a:t>Duty to Accommodate  </a:t>
            </a:r>
          </a:p>
        </p:txBody>
      </p:sp>
    </p:spTree>
    <p:extLst>
      <p:ext uri="{BB962C8B-B14F-4D97-AF65-F5344CB8AC3E}">
        <p14:creationId xmlns:p14="http://schemas.microsoft.com/office/powerpoint/2010/main" val="212819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a:t>
            </a:r>
            <a:endParaRPr lang="en-US" b="1" dirty="0"/>
          </a:p>
        </p:txBody>
      </p:sp>
      <p:sp>
        <p:nvSpPr>
          <p:cNvPr id="3" name="Content Placeholder 2"/>
          <p:cNvSpPr>
            <a:spLocks noGrp="1"/>
          </p:cNvSpPr>
          <p:nvPr>
            <p:ph idx="1"/>
          </p:nvPr>
        </p:nvSpPr>
        <p:spPr/>
        <p:txBody>
          <a:bodyPr>
            <a:normAutofit/>
          </a:bodyPr>
          <a:lstStyle/>
          <a:p>
            <a:r>
              <a:rPr lang="en-US" cap="all" dirty="0"/>
              <a:t>Centre for Addiction and Mental Health (2014) </a:t>
            </a:r>
            <a:endParaRPr lang="en-US" cap="all" dirty="0" smtClean="0"/>
          </a:p>
          <a:p>
            <a:pPr marL="685800" lvl="2">
              <a:spcBef>
                <a:spcPts val="1000"/>
              </a:spcBef>
            </a:pPr>
            <a:r>
              <a:rPr lang="en-US" cap="all" dirty="0" smtClean="0"/>
              <a:t>More than 40% of Canadians have used cannabis in their lifetime and about 10% have used it in the past year. </a:t>
            </a:r>
          </a:p>
          <a:p>
            <a:pPr marL="685800" lvl="2">
              <a:spcBef>
                <a:spcPts val="1000"/>
              </a:spcBef>
            </a:pPr>
            <a:r>
              <a:rPr lang="en-US" cap="all" dirty="0" smtClean="0"/>
              <a:t>No other illegal drug is used by more than 1% of Canadians every year. </a:t>
            </a:r>
            <a:endParaRPr lang="en-US" cap="all" dirty="0"/>
          </a:p>
          <a:p>
            <a:r>
              <a:rPr lang="en-US" cap="all" dirty="0" smtClean="0"/>
              <a:t>Canadian Tobacco, Alcohol and Drugs Survey (2015)</a:t>
            </a:r>
          </a:p>
          <a:p>
            <a:pPr lvl="1"/>
            <a:r>
              <a:rPr lang="en-US" cap="all" dirty="0"/>
              <a:t>O</a:t>
            </a:r>
            <a:r>
              <a:rPr lang="en-US" cap="all" dirty="0" smtClean="0"/>
              <a:t>ver 44% have used cannabis in their lifetime, and over 12% have used it in the past year</a:t>
            </a:r>
          </a:p>
        </p:txBody>
      </p:sp>
    </p:spTree>
    <p:extLst>
      <p:ext uri="{BB962C8B-B14F-4D97-AF65-F5344CB8AC3E}">
        <p14:creationId xmlns:p14="http://schemas.microsoft.com/office/powerpoint/2010/main" val="1082755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Legalization </a:t>
            </a:r>
            <a:endParaRPr lang="en-US" b="1" dirty="0"/>
          </a:p>
        </p:txBody>
      </p:sp>
      <p:sp>
        <p:nvSpPr>
          <p:cNvPr id="3" name="Content Placeholder 2"/>
          <p:cNvSpPr>
            <a:spLocks noGrp="1"/>
          </p:cNvSpPr>
          <p:nvPr>
            <p:ph idx="1"/>
          </p:nvPr>
        </p:nvSpPr>
        <p:spPr/>
        <p:txBody>
          <a:bodyPr/>
          <a:lstStyle/>
          <a:p>
            <a:r>
              <a:rPr lang="en-US" cap="all" dirty="0"/>
              <a:t>D</a:t>
            </a:r>
            <a:r>
              <a:rPr lang="en-US" cap="all" dirty="0" smtClean="0"/>
              <a:t>ecriminalized cannabis </a:t>
            </a:r>
          </a:p>
          <a:p>
            <a:r>
              <a:rPr lang="en-US" cap="all" dirty="0" smtClean="0"/>
              <a:t>Recreational use:</a:t>
            </a:r>
          </a:p>
          <a:p>
            <a:pPr lvl="1"/>
            <a:r>
              <a:rPr lang="en-US" cap="all" dirty="0" smtClean="0"/>
              <a:t>Canada!</a:t>
            </a:r>
          </a:p>
          <a:p>
            <a:pPr lvl="1"/>
            <a:r>
              <a:rPr lang="en-US" cap="all" dirty="0" smtClean="0"/>
              <a:t>Uruguay </a:t>
            </a:r>
          </a:p>
          <a:p>
            <a:pPr lvl="1"/>
            <a:r>
              <a:rPr lang="en-US" cap="all" dirty="0" smtClean="0"/>
              <a:t>US states </a:t>
            </a:r>
          </a:p>
          <a:p>
            <a:pPr lvl="2"/>
            <a:r>
              <a:rPr lang="en-US" cap="all" dirty="0" smtClean="0"/>
              <a:t>Colorado, Alaska, Oregon, Washington, Maine, Nevada, Massachusetts, Vermont, California, D.C.</a:t>
            </a:r>
            <a:endParaRPr lang="en-US" cap="all" dirty="0"/>
          </a:p>
        </p:txBody>
      </p:sp>
    </p:spTree>
    <p:extLst>
      <p:ext uri="{BB962C8B-B14F-4D97-AF65-F5344CB8AC3E}">
        <p14:creationId xmlns:p14="http://schemas.microsoft.com/office/powerpoint/2010/main" val="15889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a:t>
            </a:r>
            <a:endParaRPr lang="en-US" b="1" dirty="0"/>
          </a:p>
        </p:txBody>
      </p:sp>
      <p:sp>
        <p:nvSpPr>
          <p:cNvPr id="3" name="Content Placeholder 2"/>
          <p:cNvSpPr>
            <a:spLocks noGrp="1"/>
          </p:cNvSpPr>
          <p:nvPr>
            <p:ph idx="1"/>
          </p:nvPr>
        </p:nvSpPr>
        <p:spPr/>
        <p:txBody>
          <a:bodyPr>
            <a:normAutofit fontScale="92500" lnSpcReduction="10000"/>
          </a:bodyPr>
          <a:lstStyle/>
          <a:p>
            <a:r>
              <a:rPr lang="en-US" cap="all" dirty="0" smtClean="0"/>
              <a:t>Dizziness </a:t>
            </a:r>
          </a:p>
          <a:p>
            <a:r>
              <a:rPr lang="en-US" cap="all" dirty="0" smtClean="0"/>
              <a:t>Drowsiness </a:t>
            </a:r>
          </a:p>
          <a:p>
            <a:r>
              <a:rPr lang="en-US" cap="all" dirty="0" smtClean="0"/>
              <a:t>Faint or lightheaded</a:t>
            </a:r>
          </a:p>
          <a:p>
            <a:r>
              <a:rPr lang="en-US" cap="all" dirty="0" smtClean="0"/>
              <a:t>Fatigue </a:t>
            </a:r>
          </a:p>
          <a:p>
            <a:r>
              <a:rPr lang="en-US" cap="all" dirty="0" smtClean="0"/>
              <a:t>Headache </a:t>
            </a:r>
          </a:p>
          <a:p>
            <a:r>
              <a:rPr lang="en-US" cap="all" dirty="0" smtClean="0"/>
              <a:t>Impaired memory, attention, concentration, ability to think and make decisions </a:t>
            </a:r>
          </a:p>
          <a:p>
            <a:r>
              <a:rPr lang="en-US" cap="all" dirty="0" smtClean="0"/>
              <a:t>Disorientation, confusion </a:t>
            </a:r>
          </a:p>
          <a:p>
            <a:r>
              <a:rPr lang="en-US" cap="all" dirty="0" smtClean="0"/>
              <a:t>Nervousness, paranoia, suspiciousness</a:t>
            </a:r>
          </a:p>
          <a:p>
            <a:r>
              <a:rPr lang="en-US" cap="all" dirty="0" smtClean="0"/>
              <a:t>Nausea, vomiting  </a:t>
            </a:r>
          </a:p>
          <a:p>
            <a:r>
              <a:rPr lang="en-US" cap="all" dirty="0" smtClean="0"/>
              <a:t>Impairment of motor skills </a:t>
            </a:r>
          </a:p>
          <a:p>
            <a:endParaRPr lang="en-US" dirty="0"/>
          </a:p>
        </p:txBody>
      </p:sp>
    </p:spTree>
    <p:extLst>
      <p:ext uri="{BB962C8B-B14F-4D97-AF65-F5344CB8AC3E}">
        <p14:creationId xmlns:p14="http://schemas.microsoft.com/office/powerpoint/2010/main" val="720797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Therapy </a:t>
            </a:r>
            <a:endParaRPr lang="en-US" b="1" dirty="0"/>
          </a:p>
        </p:txBody>
      </p:sp>
      <p:sp>
        <p:nvSpPr>
          <p:cNvPr id="3" name="Content Placeholder 2"/>
          <p:cNvSpPr>
            <a:spLocks noGrp="1"/>
          </p:cNvSpPr>
          <p:nvPr>
            <p:ph idx="1"/>
          </p:nvPr>
        </p:nvSpPr>
        <p:spPr/>
        <p:txBody>
          <a:bodyPr/>
          <a:lstStyle/>
          <a:p>
            <a:r>
              <a:rPr lang="en-US" cap="all" dirty="0" smtClean="0"/>
              <a:t>Effective for:</a:t>
            </a:r>
          </a:p>
          <a:p>
            <a:pPr lvl="1"/>
            <a:r>
              <a:rPr lang="en-US" cap="all" dirty="0" smtClean="0"/>
              <a:t>Chronic pain </a:t>
            </a:r>
          </a:p>
          <a:p>
            <a:pPr lvl="1"/>
            <a:r>
              <a:rPr lang="en-US" cap="all" dirty="0" smtClean="0"/>
              <a:t>Antiemetic (to </a:t>
            </a:r>
            <a:r>
              <a:rPr lang="en-US" cap="all" dirty="0"/>
              <a:t>prevent or treat nausea and vomiting) </a:t>
            </a:r>
            <a:r>
              <a:rPr lang="en-US" cap="all" dirty="0" smtClean="0"/>
              <a:t>in chemotherapy treatment</a:t>
            </a:r>
          </a:p>
          <a:p>
            <a:pPr lvl="1"/>
            <a:r>
              <a:rPr lang="en-US" cap="all" dirty="0" smtClean="0"/>
              <a:t>Multiple Sclerosis </a:t>
            </a:r>
          </a:p>
          <a:p>
            <a:pPr lvl="1"/>
            <a:r>
              <a:rPr lang="en-US" cap="all" dirty="0" smtClean="0"/>
              <a:t>Sleep apnea</a:t>
            </a:r>
          </a:p>
          <a:p>
            <a:pPr lvl="1"/>
            <a:r>
              <a:rPr lang="en-US" cap="all" dirty="0" smtClean="0"/>
              <a:t>Fibromyalgia </a:t>
            </a:r>
          </a:p>
          <a:p>
            <a:pPr lvl="1"/>
            <a:r>
              <a:rPr lang="en-US" cap="all" dirty="0" smtClean="0"/>
              <a:t>Increasing appetite </a:t>
            </a:r>
            <a:endParaRPr lang="en-US" cap="all" dirty="0"/>
          </a:p>
        </p:txBody>
      </p:sp>
    </p:spTree>
    <p:extLst>
      <p:ext uri="{BB962C8B-B14F-4D97-AF65-F5344CB8AC3E}">
        <p14:creationId xmlns:p14="http://schemas.microsoft.com/office/powerpoint/2010/main" val="109505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Canadian Human Rights Act </a:t>
            </a:r>
            <a:endParaRPr lang="en-US" b="1" dirty="0"/>
          </a:p>
        </p:txBody>
      </p:sp>
      <p:sp>
        <p:nvSpPr>
          <p:cNvPr id="3" name="Content Placeholder 2"/>
          <p:cNvSpPr>
            <a:spLocks noGrp="1"/>
          </p:cNvSpPr>
          <p:nvPr>
            <p:ph idx="1"/>
          </p:nvPr>
        </p:nvSpPr>
        <p:spPr/>
        <p:txBody>
          <a:bodyPr/>
          <a:lstStyle/>
          <a:p>
            <a:r>
              <a:rPr lang="en-US" cap="all" dirty="0" smtClean="0"/>
              <a:t>S. 3(1) Prohibited grounds of discrimination </a:t>
            </a:r>
          </a:p>
          <a:p>
            <a:pPr marL="685800" lvl="2">
              <a:spcBef>
                <a:spcPts val="1000"/>
              </a:spcBef>
            </a:pPr>
            <a:r>
              <a:rPr lang="en-US" cap="all" dirty="0" smtClean="0"/>
              <a:t>Race, national or ethnic origin, </a:t>
            </a:r>
            <a:r>
              <a:rPr lang="en-US" cap="all" dirty="0" err="1" smtClean="0"/>
              <a:t>colour</a:t>
            </a:r>
            <a:r>
              <a:rPr lang="en-US" cap="all" dirty="0" smtClean="0"/>
              <a:t>, religion, age, sex, sexual orientation, gender identity or expression, marital status, family status, genetic characteristics, </a:t>
            </a:r>
            <a:r>
              <a:rPr lang="en-US" sz="2400" b="1" cap="all" dirty="0" smtClean="0"/>
              <a:t>disability</a:t>
            </a:r>
            <a:r>
              <a:rPr lang="en-US" cap="all" dirty="0" smtClean="0"/>
              <a:t> and conviction for an offence for which a pardon has been granted or in respect of which a record suspension has been ordered.</a:t>
            </a:r>
          </a:p>
          <a:p>
            <a:r>
              <a:rPr lang="en-US" cap="all" dirty="0" smtClean="0"/>
              <a:t>Disability </a:t>
            </a:r>
          </a:p>
          <a:p>
            <a:pPr lvl="1"/>
            <a:r>
              <a:rPr lang="en-US" cap="all" dirty="0" smtClean="0"/>
              <a:t>Dependence on drugs or alcohol </a:t>
            </a:r>
          </a:p>
          <a:p>
            <a:pPr lvl="1"/>
            <a:r>
              <a:rPr lang="en-US" cap="all" dirty="0" smtClean="0"/>
              <a:t>Medical Marijuana </a:t>
            </a:r>
            <a:endParaRPr lang="en-US" cap="all" dirty="0"/>
          </a:p>
        </p:txBody>
      </p:sp>
    </p:spTree>
    <p:extLst>
      <p:ext uri="{BB962C8B-B14F-4D97-AF65-F5344CB8AC3E}">
        <p14:creationId xmlns:p14="http://schemas.microsoft.com/office/powerpoint/2010/main" val="1337908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Undue Hardship </a:t>
            </a:r>
            <a:endParaRPr lang="en-US" b="1" dirty="0"/>
          </a:p>
        </p:txBody>
      </p:sp>
      <p:sp>
        <p:nvSpPr>
          <p:cNvPr id="3" name="Content Placeholder 2"/>
          <p:cNvSpPr>
            <a:spLocks noGrp="1"/>
          </p:cNvSpPr>
          <p:nvPr>
            <p:ph idx="1"/>
          </p:nvPr>
        </p:nvSpPr>
        <p:spPr/>
        <p:txBody>
          <a:bodyPr>
            <a:normAutofit/>
          </a:bodyPr>
          <a:lstStyle/>
          <a:p>
            <a:r>
              <a:rPr lang="en-US" cap="all" dirty="0" smtClean="0"/>
              <a:t>Factual </a:t>
            </a:r>
          </a:p>
          <a:p>
            <a:r>
              <a:rPr lang="en-US" cap="all" dirty="0" smtClean="0"/>
              <a:t>Financial costs </a:t>
            </a:r>
          </a:p>
          <a:p>
            <a:r>
              <a:rPr lang="en-US" cap="all" dirty="0" smtClean="0"/>
              <a:t>Size and resources of the employer </a:t>
            </a:r>
          </a:p>
          <a:p>
            <a:r>
              <a:rPr lang="en-US" cap="all" dirty="0" smtClean="0"/>
              <a:t>Disruption of operations </a:t>
            </a:r>
          </a:p>
          <a:p>
            <a:r>
              <a:rPr lang="en-US" cap="all" dirty="0" smtClean="0"/>
              <a:t>Staff morale </a:t>
            </a:r>
          </a:p>
          <a:p>
            <a:r>
              <a:rPr lang="en-US" cap="all" dirty="0" smtClean="0"/>
              <a:t>Interference with other’s rights </a:t>
            </a:r>
          </a:p>
          <a:p>
            <a:r>
              <a:rPr lang="en-US" cap="all" dirty="0" smtClean="0"/>
              <a:t>Interchangeability </a:t>
            </a:r>
          </a:p>
          <a:p>
            <a:r>
              <a:rPr lang="en-US" b="1" cap="all" dirty="0" smtClean="0"/>
              <a:t>Health and safety </a:t>
            </a:r>
            <a:endParaRPr lang="en-US" b="1" cap="all" dirty="0"/>
          </a:p>
        </p:txBody>
      </p:sp>
    </p:spTree>
    <p:extLst>
      <p:ext uri="{BB962C8B-B14F-4D97-AF65-F5344CB8AC3E}">
        <p14:creationId xmlns:p14="http://schemas.microsoft.com/office/powerpoint/2010/main" val="57948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Bona Fide</a:t>
            </a:r>
            <a:r>
              <a:rPr lang="en-US" b="1" dirty="0" smtClean="0"/>
              <a:t> occupational requirement</a:t>
            </a:r>
            <a:endParaRPr lang="en-US" b="1" i="1" dirty="0"/>
          </a:p>
        </p:txBody>
      </p:sp>
      <p:sp>
        <p:nvSpPr>
          <p:cNvPr id="3" name="Content Placeholder 2"/>
          <p:cNvSpPr>
            <a:spLocks noGrp="1"/>
          </p:cNvSpPr>
          <p:nvPr>
            <p:ph idx="1"/>
          </p:nvPr>
        </p:nvSpPr>
        <p:spPr/>
        <p:txBody>
          <a:bodyPr/>
          <a:lstStyle/>
          <a:p>
            <a:r>
              <a:rPr lang="en-US" cap="all" dirty="0" smtClean="0"/>
              <a:t>Rationally connected to job performance </a:t>
            </a:r>
          </a:p>
          <a:p>
            <a:r>
              <a:rPr lang="en-US" cap="all" dirty="0" smtClean="0"/>
              <a:t>Adopted in good faith </a:t>
            </a:r>
          </a:p>
          <a:p>
            <a:r>
              <a:rPr lang="en-US" cap="all" dirty="0" smtClean="0"/>
              <a:t>Reasonably necessary </a:t>
            </a:r>
          </a:p>
        </p:txBody>
      </p:sp>
    </p:spTree>
    <p:extLst>
      <p:ext uri="{BB962C8B-B14F-4D97-AF65-F5344CB8AC3E}">
        <p14:creationId xmlns:p14="http://schemas.microsoft.com/office/powerpoint/2010/main" val="1431559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t>
            </a:r>
            <a:endParaRPr lang="en-US" b="1"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5339713" y="5248252"/>
            <a:ext cx="1651635" cy="877912"/>
          </a:xfrm>
          <a:prstGeom prst="rect">
            <a:avLst/>
          </a:prstGeom>
          <a:noFill/>
          <a:ln>
            <a:noFill/>
          </a:ln>
        </p:spPr>
      </p:pic>
      <p:sp>
        <p:nvSpPr>
          <p:cNvPr id="12" name="Content Placeholder 11"/>
          <p:cNvSpPr>
            <a:spLocks noGrp="1"/>
          </p:cNvSpPr>
          <p:nvPr>
            <p:ph idx="1"/>
          </p:nvPr>
        </p:nvSpPr>
        <p:spPr/>
        <p:txBody>
          <a:bodyPr/>
          <a:lstStyle/>
          <a:p>
            <a:endParaRPr lang="en-US" dirty="0"/>
          </a:p>
        </p:txBody>
      </p:sp>
    </p:spTree>
    <p:extLst>
      <p:ext uri="{BB962C8B-B14F-4D97-AF65-F5344CB8AC3E}">
        <p14:creationId xmlns:p14="http://schemas.microsoft.com/office/powerpoint/2010/main" val="466029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 &amp; Possession Limits </a:t>
            </a:r>
            <a:endParaRPr lang="en-US" b="1" dirty="0"/>
          </a:p>
        </p:txBody>
      </p:sp>
      <p:sp>
        <p:nvSpPr>
          <p:cNvPr id="3" name="Content Placeholder 2"/>
          <p:cNvSpPr>
            <a:spLocks noGrp="1"/>
          </p:cNvSpPr>
          <p:nvPr>
            <p:ph idx="1"/>
          </p:nvPr>
        </p:nvSpPr>
        <p:spPr/>
        <p:txBody>
          <a:bodyPr>
            <a:normAutofit/>
          </a:bodyPr>
          <a:lstStyle/>
          <a:p>
            <a:r>
              <a:rPr lang="en-US" cap="all" dirty="0" smtClean="0"/>
              <a:t>Over 18 </a:t>
            </a:r>
          </a:p>
          <a:p>
            <a:r>
              <a:rPr lang="en-US" cap="all" dirty="0" smtClean="0"/>
              <a:t>30 grams of dried marijuana</a:t>
            </a:r>
          </a:p>
          <a:p>
            <a:pPr lvl="1"/>
            <a:r>
              <a:rPr lang="en-US" cap="all" dirty="0"/>
              <a:t>One (1) gram of dried cannabis is equivalent to:</a:t>
            </a:r>
          </a:p>
          <a:p>
            <a:pPr lvl="2"/>
            <a:r>
              <a:rPr lang="en-US" cap="all" dirty="0"/>
              <a:t>5 g of fresh cannabis,</a:t>
            </a:r>
          </a:p>
          <a:p>
            <a:pPr lvl="2"/>
            <a:r>
              <a:rPr lang="en-US" cap="all" dirty="0"/>
              <a:t>15 g of edible product,</a:t>
            </a:r>
          </a:p>
          <a:p>
            <a:pPr lvl="2"/>
            <a:r>
              <a:rPr lang="en-US" cap="all" dirty="0"/>
              <a:t>70 g of liquid product,</a:t>
            </a:r>
          </a:p>
          <a:p>
            <a:pPr lvl="2"/>
            <a:r>
              <a:rPr lang="en-US" cap="all" dirty="0"/>
              <a:t>0.25 g of concentrates (solid or liquid), or</a:t>
            </a:r>
          </a:p>
          <a:p>
            <a:pPr lvl="2"/>
            <a:r>
              <a:rPr lang="en-US" cap="all" dirty="0"/>
              <a:t>1 cannabis plant </a:t>
            </a:r>
            <a:r>
              <a:rPr lang="en-US" cap="all" dirty="0" smtClean="0"/>
              <a:t>seed</a:t>
            </a:r>
            <a:r>
              <a:rPr lang="en-US" cap="all" dirty="0"/>
              <a:t>.</a:t>
            </a:r>
            <a:endParaRPr lang="en-US" cap="all" dirty="0" smtClean="0"/>
          </a:p>
          <a:p>
            <a:r>
              <a:rPr lang="en-US" cap="all" dirty="0" smtClean="0"/>
              <a:t>4 plants / residence</a:t>
            </a:r>
          </a:p>
          <a:p>
            <a:r>
              <a:rPr lang="en-US" cap="all" dirty="0" smtClean="0"/>
              <a:t>Edibles &amp; Drinks </a:t>
            </a:r>
            <a:endParaRPr lang="en-US" cap="all" dirty="0"/>
          </a:p>
        </p:txBody>
      </p:sp>
    </p:spTree>
    <p:extLst>
      <p:ext uri="{BB962C8B-B14F-4D97-AF65-F5344CB8AC3E}">
        <p14:creationId xmlns:p14="http://schemas.microsoft.com/office/powerpoint/2010/main" val="84159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winnipegfreepress.com/images/NEP3615644.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794000" y="1028700"/>
            <a:ext cx="6121400"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34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 &amp; Possession Limits </a:t>
            </a:r>
            <a:endParaRPr lang="en-US" b="1" dirty="0"/>
          </a:p>
        </p:txBody>
      </p:sp>
      <p:sp>
        <p:nvSpPr>
          <p:cNvPr id="3" name="Content Placeholder 2"/>
          <p:cNvSpPr>
            <a:spLocks noGrp="1"/>
          </p:cNvSpPr>
          <p:nvPr>
            <p:ph idx="1"/>
          </p:nvPr>
        </p:nvSpPr>
        <p:spPr/>
        <p:txBody>
          <a:bodyPr>
            <a:normAutofit/>
          </a:bodyPr>
          <a:lstStyle/>
          <a:p>
            <a:r>
              <a:rPr lang="en-US" cap="all" dirty="0" smtClean="0"/>
              <a:t>Over 18 </a:t>
            </a:r>
          </a:p>
          <a:p>
            <a:r>
              <a:rPr lang="en-US" cap="all" dirty="0" smtClean="0"/>
              <a:t>30 grams of dried marijuana</a:t>
            </a:r>
          </a:p>
          <a:p>
            <a:pPr lvl="1"/>
            <a:r>
              <a:rPr lang="en-US" cap="all" dirty="0"/>
              <a:t>One (1) gram of dried cannabis is equivalent to:</a:t>
            </a:r>
          </a:p>
          <a:p>
            <a:pPr lvl="2"/>
            <a:r>
              <a:rPr lang="en-US" cap="all" dirty="0"/>
              <a:t>5 g of fresh cannabis,</a:t>
            </a:r>
          </a:p>
          <a:p>
            <a:pPr lvl="2"/>
            <a:r>
              <a:rPr lang="en-US" cap="all" dirty="0"/>
              <a:t>15 g of edible product,</a:t>
            </a:r>
          </a:p>
          <a:p>
            <a:pPr lvl="2"/>
            <a:r>
              <a:rPr lang="en-US" cap="all" dirty="0"/>
              <a:t>70 g of liquid product,</a:t>
            </a:r>
          </a:p>
          <a:p>
            <a:pPr lvl="2"/>
            <a:r>
              <a:rPr lang="en-US" cap="all" dirty="0"/>
              <a:t>0.25 g of concentrates (solid or liquid), or</a:t>
            </a:r>
          </a:p>
          <a:p>
            <a:pPr lvl="2"/>
            <a:r>
              <a:rPr lang="en-US" cap="all" dirty="0"/>
              <a:t>1 cannabis plant </a:t>
            </a:r>
            <a:r>
              <a:rPr lang="en-US" cap="all" dirty="0" smtClean="0"/>
              <a:t>seed</a:t>
            </a:r>
            <a:r>
              <a:rPr lang="en-US" cap="all" dirty="0"/>
              <a:t>.</a:t>
            </a:r>
            <a:endParaRPr lang="en-US" cap="all" dirty="0" smtClean="0"/>
          </a:p>
          <a:p>
            <a:r>
              <a:rPr lang="en-US" cap="all" dirty="0" smtClean="0"/>
              <a:t>4 plants / residence</a:t>
            </a:r>
          </a:p>
          <a:p>
            <a:r>
              <a:rPr lang="en-US" cap="all" dirty="0" smtClean="0"/>
              <a:t>Edibles &amp; Drinks </a:t>
            </a:r>
            <a:endParaRPr lang="en-US" cap="all" dirty="0"/>
          </a:p>
        </p:txBody>
      </p:sp>
    </p:spTree>
    <p:extLst>
      <p:ext uri="{BB962C8B-B14F-4D97-AF65-F5344CB8AC3E}">
        <p14:creationId xmlns:p14="http://schemas.microsoft.com/office/powerpoint/2010/main" val="2890640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Youth </a:t>
            </a:r>
            <a:endParaRPr lang="en-US" b="1" dirty="0"/>
          </a:p>
        </p:txBody>
      </p:sp>
      <p:sp>
        <p:nvSpPr>
          <p:cNvPr id="3" name="Content Placeholder 2"/>
          <p:cNvSpPr>
            <a:spLocks noGrp="1"/>
          </p:cNvSpPr>
          <p:nvPr>
            <p:ph idx="1"/>
          </p:nvPr>
        </p:nvSpPr>
        <p:spPr/>
        <p:txBody>
          <a:bodyPr>
            <a:normAutofit/>
          </a:bodyPr>
          <a:lstStyle/>
          <a:p>
            <a:r>
              <a:rPr lang="en-US" i="1" cap="all" dirty="0" smtClean="0"/>
              <a:t>Cannabis Act </a:t>
            </a:r>
            <a:r>
              <a:rPr lang="en-US" cap="all" dirty="0" smtClean="0"/>
              <a:t> </a:t>
            </a:r>
          </a:p>
          <a:p>
            <a:pPr lvl="1"/>
            <a:r>
              <a:rPr lang="en-US" cap="all" dirty="0" smtClean="0"/>
              <a:t>Prohibits </a:t>
            </a:r>
            <a:r>
              <a:rPr lang="en-US" cap="all" dirty="0"/>
              <a:t>providing or selling cannabis to youth;</a:t>
            </a:r>
          </a:p>
          <a:p>
            <a:pPr lvl="1"/>
            <a:r>
              <a:rPr lang="en-US" cap="all" dirty="0"/>
              <a:t>O</a:t>
            </a:r>
            <a:r>
              <a:rPr lang="en-US" cap="all" dirty="0" smtClean="0"/>
              <a:t>ffence </a:t>
            </a:r>
            <a:r>
              <a:rPr lang="en-US" cap="all" dirty="0"/>
              <a:t>of using a minor to commit an offence relating to the distribution, sale, import, export, or production of cannabis;</a:t>
            </a:r>
          </a:p>
          <a:p>
            <a:pPr lvl="1"/>
            <a:r>
              <a:rPr lang="en-US" cap="all" dirty="0" smtClean="0"/>
              <a:t>Prohibits </a:t>
            </a:r>
            <a:r>
              <a:rPr lang="en-US" cap="all" dirty="0"/>
              <a:t>selling, packaging, and labelling of cannabis </a:t>
            </a:r>
            <a:r>
              <a:rPr lang="en-US" cap="all" dirty="0" smtClean="0"/>
              <a:t>products </a:t>
            </a:r>
            <a:r>
              <a:rPr lang="en-US" cap="all" dirty="0"/>
              <a:t>appealing to youth;</a:t>
            </a:r>
          </a:p>
          <a:p>
            <a:pPr lvl="1"/>
            <a:r>
              <a:rPr lang="en-US" cap="all" dirty="0" smtClean="0"/>
              <a:t>Same advertising </a:t>
            </a:r>
            <a:r>
              <a:rPr lang="en-US" cap="all" dirty="0"/>
              <a:t>restrictions as exist for tobacco </a:t>
            </a:r>
            <a:r>
              <a:rPr lang="en-US" cap="all" dirty="0" smtClean="0"/>
              <a:t>products</a:t>
            </a:r>
          </a:p>
        </p:txBody>
      </p:sp>
    </p:spTree>
    <p:extLst>
      <p:ext uri="{BB962C8B-B14F-4D97-AF65-F5344CB8AC3E}">
        <p14:creationId xmlns:p14="http://schemas.microsoft.com/office/powerpoint/2010/main" val="211614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Marketing</a:t>
            </a:r>
            <a:r>
              <a:rPr lang="en-US" dirty="0" smtClean="0"/>
              <a:t> </a:t>
            </a:r>
            <a:endParaRPr lang="en-US" dirty="0"/>
          </a:p>
        </p:txBody>
      </p:sp>
      <p:sp>
        <p:nvSpPr>
          <p:cNvPr id="3" name="Content Placeholder 2"/>
          <p:cNvSpPr>
            <a:spLocks noGrp="1"/>
          </p:cNvSpPr>
          <p:nvPr>
            <p:ph idx="1"/>
          </p:nvPr>
        </p:nvSpPr>
        <p:spPr/>
        <p:txBody>
          <a:bodyPr>
            <a:normAutofit/>
          </a:bodyPr>
          <a:lstStyle/>
          <a:p>
            <a:r>
              <a:rPr lang="en-US" cap="all" dirty="0" smtClean="0"/>
              <a:t>Appealing to youth;</a:t>
            </a:r>
          </a:p>
          <a:p>
            <a:r>
              <a:rPr lang="en-US" cap="all" dirty="0" smtClean="0"/>
              <a:t>False, misleading or deceptive information</a:t>
            </a:r>
          </a:p>
          <a:p>
            <a:r>
              <a:rPr lang="en-US" cap="all" dirty="0" smtClean="0"/>
              <a:t>Sponsorships, Testimonials, or endorsements </a:t>
            </a:r>
          </a:p>
          <a:p>
            <a:r>
              <a:rPr lang="en-US" cap="all" dirty="0" smtClean="0"/>
              <a:t>Depictions of persons, celebrities, characters, or animals </a:t>
            </a:r>
          </a:p>
          <a:p>
            <a:r>
              <a:rPr lang="en-US" cap="all" dirty="0" smtClean="0"/>
              <a:t>Terms commonly associated with medicine, health or pharmaceuticals  (</a:t>
            </a:r>
            <a:r>
              <a:rPr lang="en-US" i="1" cap="all" dirty="0" smtClean="0"/>
              <a:t>GLCA</a:t>
            </a:r>
            <a:r>
              <a:rPr lang="en-US" cap="all" dirty="0" smtClean="0"/>
              <a:t>)</a:t>
            </a:r>
            <a:endParaRPr lang="en-US" cap="all" dirty="0"/>
          </a:p>
        </p:txBody>
      </p:sp>
    </p:spTree>
    <p:extLst>
      <p:ext uri="{BB962C8B-B14F-4D97-AF65-F5344CB8AC3E}">
        <p14:creationId xmlns:p14="http://schemas.microsoft.com/office/powerpoint/2010/main" val="377372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Alberta Gaming, Liquor and Cannabis Act</a:t>
            </a:r>
            <a:endParaRPr lang="en-US" b="1" i="1" dirty="0"/>
          </a:p>
        </p:txBody>
      </p:sp>
      <p:sp>
        <p:nvSpPr>
          <p:cNvPr id="3" name="Content Placeholder 2"/>
          <p:cNvSpPr>
            <a:spLocks noGrp="1"/>
          </p:cNvSpPr>
          <p:nvPr>
            <p:ph idx="1"/>
          </p:nvPr>
        </p:nvSpPr>
        <p:spPr/>
        <p:txBody>
          <a:bodyPr/>
          <a:lstStyle/>
          <a:p>
            <a:r>
              <a:rPr lang="en-US" cap="all" dirty="0" smtClean="0"/>
              <a:t>Alberta Gaming, Liquor and Cannabis Commission </a:t>
            </a:r>
          </a:p>
          <a:p>
            <a:pPr lvl="1"/>
            <a:r>
              <a:rPr lang="en-US" cap="all" dirty="0" smtClean="0"/>
              <a:t>Licensing</a:t>
            </a:r>
          </a:p>
          <a:p>
            <a:pPr lvl="1"/>
            <a:r>
              <a:rPr lang="en-US" cap="all" dirty="0" smtClean="0"/>
              <a:t>Locations </a:t>
            </a:r>
          </a:p>
          <a:p>
            <a:pPr lvl="1"/>
            <a:r>
              <a:rPr lang="en-US" cap="all" dirty="0" smtClean="0"/>
              <a:t>Retailers  </a:t>
            </a:r>
          </a:p>
          <a:p>
            <a:endParaRPr lang="en-US" dirty="0"/>
          </a:p>
        </p:txBody>
      </p:sp>
    </p:spTree>
    <p:extLst>
      <p:ext uri="{BB962C8B-B14F-4D97-AF65-F5344CB8AC3E}">
        <p14:creationId xmlns:p14="http://schemas.microsoft.com/office/powerpoint/2010/main" val="900764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21">
      <a:dk1>
        <a:sysClr val="windowText" lastClr="000000"/>
      </a:dk1>
      <a:lt1>
        <a:srgbClr val="564B3C"/>
      </a:lt1>
      <a:dk2>
        <a:srgbClr val="786C71"/>
      </a:dk2>
      <a:lt2>
        <a:srgbClr val="ECEDD1"/>
      </a:lt2>
      <a:accent1>
        <a:srgbClr val="B2B2B2"/>
      </a:accent1>
      <a:accent2>
        <a:srgbClr val="9CA03E"/>
      </a:accent2>
      <a:accent3>
        <a:srgbClr val="ECEDD1"/>
      </a:accent3>
      <a:accent4>
        <a:srgbClr val="564B3C"/>
      </a:accent4>
      <a:accent5>
        <a:srgbClr val="E8B54D"/>
      </a:accent5>
      <a:accent6>
        <a:srgbClr val="786C71"/>
      </a:accent6>
      <a:hlink>
        <a:srgbClr val="ECEDD1"/>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397</TotalTime>
  <Words>1070</Words>
  <Application>Microsoft Office PowerPoint</Application>
  <PresentationFormat>Custom</PresentationFormat>
  <Paragraphs>227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Apothecary</vt:lpstr>
      <vt:lpstr>Cannabis &amp; the Workplace –  What you Need to Know</vt:lpstr>
      <vt:lpstr>PowerPoint Presentation</vt:lpstr>
      <vt:lpstr>Legislative Framework </vt:lpstr>
      <vt:lpstr>Age &amp; Possession Limits </vt:lpstr>
      <vt:lpstr>PowerPoint Presentation</vt:lpstr>
      <vt:lpstr>Age &amp; Possession Limits </vt:lpstr>
      <vt:lpstr>Youth </vt:lpstr>
      <vt:lpstr>Marketing </vt:lpstr>
      <vt:lpstr>Alberta Gaming, Liquor and Cannabis Act</vt:lpstr>
      <vt:lpstr>PowerPoint Presentation</vt:lpstr>
      <vt:lpstr>PowerPoint Presentation</vt:lpstr>
      <vt:lpstr>Consumption </vt:lpstr>
      <vt:lpstr>Driving </vt:lpstr>
      <vt:lpstr>ARE EMPLOYERS IN CANADA READY?</vt:lpstr>
      <vt:lpstr>UNCERTAINTY....</vt:lpstr>
      <vt:lpstr>UNCERTAINTY continued....</vt:lpstr>
      <vt:lpstr>PowerPoint Presentation</vt:lpstr>
      <vt:lpstr>PowerPoint Presentation</vt:lpstr>
      <vt:lpstr>PowerPoint Presentation</vt:lpstr>
      <vt:lpstr>THE EXISTING LAW:</vt:lpstr>
      <vt:lpstr>WILL THIS CHANGE?</vt:lpstr>
      <vt:lpstr>WILL THE RULES AROUND ACCOMMODATING ADDICTION CHANGE?</vt:lpstr>
      <vt:lpstr>Occupational Health and Safety Act, SA 2017, c O-2.1</vt:lpstr>
      <vt:lpstr>Occupational Health and Safety Act, SA 2017, c O-2.1 continued…</vt:lpstr>
      <vt:lpstr>CHECK YOUR WORKPLACE POLICIES</vt:lpstr>
      <vt:lpstr>CHECK YOUR WORKPLACE POLICIES Continued…</vt:lpstr>
      <vt:lpstr>Impairment in workplaces</vt:lpstr>
      <vt:lpstr>FURTHER INFORMATION:</vt:lpstr>
      <vt:lpstr>FURTHER INFORMATION continued:</vt:lpstr>
      <vt:lpstr>Duty to Accommodate </vt:lpstr>
      <vt:lpstr>Use </vt:lpstr>
      <vt:lpstr>Legalization </vt:lpstr>
      <vt:lpstr>Effects </vt:lpstr>
      <vt:lpstr>Therapy </vt:lpstr>
      <vt:lpstr>Canadian Human Rights Act </vt:lpstr>
      <vt:lpstr>Undue Hardship </vt:lpstr>
      <vt:lpstr>Bona Fide occupational requirement</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&amp; the Workplace</dc:title>
  <dc:creator>Microsoft Office User</dc:creator>
  <cp:lastModifiedBy>Dawson Horning</cp:lastModifiedBy>
  <cp:revision>51</cp:revision>
  <dcterms:created xsi:type="dcterms:W3CDTF">2018-10-15T01:04:52Z</dcterms:created>
  <dcterms:modified xsi:type="dcterms:W3CDTF">2018-10-16T21:49:33Z</dcterms:modified>
</cp:coreProperties>
</file>